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2"/>
  </p:sldMasterIdLst>
  <p:notesMasterIdLst>
    <p:notesMasterId r:id="rId37"/>
  </p:notesMasterIdLst>
  <p:handoutMasterIdLst>
    <p:handoutMasterId r:id="rId38"/>
  </p:handoutMasterIdLst>
  <p:sldIdLst>
    <p:sldId id="503" r:id="rId3"/>
    <p:sldId id="505" r:id="rId4"/>
    <p:sldId id="426" r:id="rId5"/>
    <p:sldId id="428" r:id="rId6"/>
    <p:sldId id="511" r:id="rId7"/>
    <p:sldId id="516" r:id="rId8"/>
    <p:sldId id="512" r:id="rId9"/>
    <p:sldId id="542" r:id="rId10"/>
    <p:sldId id="518" r:id="rId11"/>
    <p:sldId id="519" r:id="rId12"/>
    <p:sldId id="520" r:id="rId13"/>
    <p:sldId id="510" r:id="rId14"/>
    <p:sldId id="514" r:id="rId15"/>
    <p:sldId id="506" r:id="rId16"/>
    <p:sldId id="508" r:id="rId17"/>
    <p:sldId id="515" r:id="rId18"/>
    <p:sldId id="528" r:id="rId19"/>
    <p:sldId id="529" r:id="rId20"/>
    <p:sldId id="521" r:id="rId21"/>
    <p:sldId id="527" r:id="rId22"/>
    <p:sldId id="531" r:id="rId23"/>
    <p:sldId id="543" r:id="rId24"/>
    <p:sldId id="544" r:id="rId25"/>
    <p:sldId id="533" r:id="rId26"/>
    <p:sldId id="534" r:id="rId27"/>
    <p:sldId id="535" r:id="rId28"/>
    <p:sldId id="536" r:id="rId29"/>
    <p:sldId id="537" r:id="rId30"/>
    <p:sldId id="538" r:id="rId31"/>
    <p:sldId id="539" r:id="rId32"/>
    <p:sldId id="540" r:id="rId33"/>
    <p:sldId id="541" r:id="rId34"/>
    <p:sldId id="507" r:id="rId35"/>
    <p:sldId id="423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99"/>
    <a:srgbClr val="552BBF"/>
    <a:srgbClr val="66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9" autoAdjust="0"/>
    <p:restoredTop sz="94118" autoAdjust="0"/>
  </p:normalViewPr>
  <p:slideViewPr>
    <p:cSldViewPr snapToGrid="0">
      <p:cViewPr varScale="1">
        <p:scale>
          <a:sx n="83" d="100"/>
          <a:sy n="83" d="100"/>
        </p:scale>
        <p:origin x="696" y="8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75077-A074-4E8C-B45E-964494945228}" type="datetimeFigureOut">
              <a:rPr lang="en-US"/>
              <a:pPr/>
              <a:t>3/29/2016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4C80B-8910-445E-8D30-7A590951118B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48A4-4B96-49F4-8C25-4C9D06114B2C}" type="datetimeFigureOut">
              <a:rPr lang="en-US"/>
              <a:pPr/>
              <a:t>3/29/2016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1F1E7-4EFD-4BFF-B438-FCD52FD36B17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2533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040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2908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660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8057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8296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62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19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279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829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4810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746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6985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92900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24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1846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4133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26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044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27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6386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28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74993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29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5683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30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2542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31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8855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32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450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539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247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793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620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9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458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10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2370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>
                <a:solidFill>
                  <a:srgbClr val="000000"/>
                </a:solidFill>
              </a:rPr>
              <a:pPr/>
              <a:t>11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5744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81F1E7-4EFD-4BFF-B438-FCD52FD36B1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66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SOTSO\Desktop\Template\777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"/>
            <a:ext cx="12190475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4740333"/>
            <a:ext cx="10972800" cy="1263534"/>
          </a:xfrm>
        </p:spPr>
        <p:txBody>
          <a:bodyPr anchor="ctr">
            <a:normAutofit/>
          </a:bodyPr>
          <a:lstStyle>
            <a:lvl1pPr algn="l">
              <a:defRPr sz="435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286500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350">
                <a:solidFill>
                  <a:schemeClr val="tx1">
                    <a:lumMod val="50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pic>
        <p:nvPicPr>
          <p:cNvPr id="9" name="Picture 8" descr="Closeup of test tubes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2"/>
            <a:ext cx="12188952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 dirty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1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anchor="t">
            <a:normAutofit/>
          </a:bodyPr>
          <a:lstStyle>
            <a:lvl1pPr>
              <a:defRPr sz="21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>
            <a:normAutofit/>
          </a:bodyPr>
          <a:lstStyle>
            <a:lvl1pPr marL="0" indent="0" algn="ctr">
              <a:buNone/>
              <a:defRPr sz="18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anchor="b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F06B0-3B27-4B4B-84C9-046F55292F70}" type="datetime1">
              <a:rPr lang="en-US" smtClean="0"/>
              <a:t>3/29/2016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9310256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310256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86901" y="685802"/>
            <a:ext cx="2324100" cy="548639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685802"/>
            <a:ext cx="8105775" cy="54863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24926-EC33-4146-BD45-86753E3B8E4F}" type="datetime1">
              <a:rPr lang="en-US" smtClean="0"/>
              <a:t>3/29/2016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2902D-A5F5-4D7D-AAA7-32469BA0BC4D}" type="datetimeFigureOut">
              <a:rPr lang="en-US"/>
              <a:pPr/>
              <a:t>3/29/2016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pic>
        <p:nvPicPr>
          <p:cNvPr id="3074" name="Picture 2" descr="C:\Users\SOTSO\Desktop\Template\777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pPr/>
              <a:t>‹#›</a:t>
            </a:fld>
            <a:endParaRPr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 bwMode="auto">
          <a:xfrm>
            <a:off x="609600" y="1977958"/>
            <a:ext cx="10972800" cy="1263534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350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3"/>
          </p:nvPr>
        </p:nvSpPr>
        <p:spPr>
          <a:xfrm>
            <a:off x="609600" y="6219125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350">
                <a:solidFill>
                  <a:schemeClr val="tx1">
                    <a:lumMod val="50000"/>
                  </a:schemeClr>
                </a:solidFill>
              </a:defRPr>
            </a:lvl1pPr>
            <a:lvl2pPr marL="342892" indent="0" algn="ctr">
              <a:buNone/>
              <a:defRPr sz="2100"/>
            </a:lvl2pPr>
            <a:lvl3pPr marL="685783" indent="0" algn="ctr">
              <a:buNone/>
              <a:defRPr sz="1800"/>
            </a:lvl3pPr>
            <a:lvl4pPr marL="1028675" indent="0" algn="ctr">
              <a:buNone/>
              <a:defRPr sz="1500"/>
            </a:lvl4pPr>
            <a:lvl5pPr marL="1371566" indent="0" algn="ctr">
              <a:buNone/>
              <a:defRPr sz="1500"/>
            </a:lvl5pPr>
            <a:lvl6pPr marL="1714457" indent="0" algn="ctr">
              <a:buNone/>
              <a:defRPr sz="1500"/>
            </a:lvl6pPr>
            <a:lvl7pPr marL="2057348" indent="0" algn="ctr">
              <a:buNone/>
              <a:defRPr sz="1500"/>
            </a:lvl7pPr>
            <a:lvl8pPr marL="2400240" indent="0" algn="ctr">
              <a:buNone/>
              <a:defRPr sz="1500"/>
            </a:lvl8pPr>
            <a:lvl9pPr marL="2743132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10" name="Content Placeholder 4"/>
          <p:cNvSpPr>
            <a:spLocks noGrp="1"/>
          </p:cNvSpPr>
          <p:nvPr>
            <p:ph sz="quarter" idx="14"/>
          </p:nvPr>
        </p:nvSpPr>
        <p:spPr>
          <a:xfrm>
            <a:off x="6641432" y="3060833"/>
            <a:ext cx="5072512" cy="22234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30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2ED82-C60C-487C-919E-99C0379DA0D5}" type="datetime1">
              <a:rPr lang="en-US" smtClean="0"/>
              <a:t>3/29/2016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pic>
        <p:nvPicPr>
          <p:cNvPr id="3074" name="Picture 2" descr="C:\Users\SOTSO\Desktop\Template\777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pPr/>
              <a:t>‹#›</a:t>
            </a:fld>
            <a:endParaRPr dirty="0"/>
          </a:p>
        </p:txBody>
      </p:sp>
      <p:sp>
        <p:nvSpPr>
          <p:cNvPr id="8" name="Title 1"/>
          <p:cNvSpPr txBox="1">
            <a:spLocks/>
          </p:cNvSpPr>
          <p:nvPr userDrawn="1"/>
        </p:nvSpPr>
        <p:spPr bwMode="auto">
          <a:xfrm>
            <a:off x="609600" y="1977958"/>
            <a:ext cx="10972800" cy="1263534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350" dirty="0"/>
          </a:p>
        </p:txBody>
      </p:sp>
      <p:sp>
        <p:nvSpPr>
          <p:cNvPr id="9" name="Subtitle 2"/>
          <p:cNvSpPr>
            <a:spLocks noGrp="1"/>
          </p:cNvSpPr>
          <p:nvPr>
            <p:ph type="subTitle" idx="13"/>
          </p:nvPr>
        </p:nvSpPr>
        <p:spPr>
          <a:xfrm>
            <a:off x="609600" y="6219125"/>
            <a:ext cx="10972800" cy="45720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350">
                <a:solidFill>
                  <a:schemeClr val="tx1">
                    <a:lumMod val="50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10" name="Content Placeholder 4"/>
          <p:cNvSpPr>
            <a:spLocks noGrp="1"/>
          </p:cNvSpPr>
          <p:nvPr>
            <p:ph sz="quarter" idx="14"/>
          </p:nvPr>
        </p:nvSpPr>
        <p:spPr>
          <a:xfrm>
            <a:off x="6641432" y="3060833"/>
            <a:ext cx="5072512" cy="22234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anchor="b">
            <a:normAutofit/>
          </a:bodyPr>
          <a:lstStyle>
            <a:lvl1pPr>
              <a:defRPr sz="435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1026" name="Picture 2" descr="C:\Users\SOTSO\Desktop\Template\1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54520"/>
            <a:ext cx="10972800" cy="1348451"/>
          </a:xfrm>
        </p:spPr>
        <p:txBody>
          <a:bodyPr anchor="b">
            <a:normAutofit/>
          </a:bodyPr>
          <a:lstStyle>
            <a:lvl1pPr>
              <a:defRPr sz="4350" b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3251" y="5864054"/>
            <a:ext cx="10972800" cy="450042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500">
                <a:solidFill>
                  <a:schemeClr val="tx1">
                    <a:lumMod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050" name="Picture 2" descr="C:\Users\SOTSO\Desktop\Template\777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6641432" y="3060833"/>
            <a:ext cx="5072512" cy="22234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24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1500"/>
              </a:spcBef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3092" y="1714501"/>
            <a:ext cx="4752109" cy="4457700"/>
          </a:xfrm>
        </p:spPr>
        <p:txBody>
          <a:bodyPr>
            <a:normAutofit/>
          </a:bodyPr>
          <a:lstStyle>
            <a:lvl1pPr>
              <a:spcBef>
                <a:spcPts val="1500"/>
              </a:spcBef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BFEEB-8615-4825-901F-021BD295684C}" type="datetime1">
              <a:rPr lang="en-US" smtClean="0"/>
              <a:t>3/29/2016</a:t>
            </a:fld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/>
          <a:lstStyle>
            <a:lvl1pPr>
              <a:spcBef>
                <a:spcPts val="1500"/>
              </a:spcBef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/>
          <a:lstStyle>
            <a:lvl1pPr>
              <a:spcBef>
                <a:spcPts val="1500"/>
              </a:spcBef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D8588-C08C-4E81-BBEE-C49133649509}" type="datetime1">
              <a:rPr lang="en-US" smtClean="0"/>
              <a:t>3/29/2016</a:t>
            </a:fld>
            <a:endParaRPr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9C8BB-5B39-413D-B15B-513DFF3C984C}" type="datetime1">
              <a:rPr lang="en-US" smtClean="0"/>
              <a:t>3/29/2016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pPr/>
              <a:t>‹#›</a:t>
            </a:fld>
            <a:endParaRPr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06393" y="1771048"/>
            <a:ext cx="11020927" cy="43122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C93DA-590D-4678-A433-985B18679071}" type="datetime1">
              <a:rPr lang="en-US" smtClean="0"/>
              <a:t>3/29/2016</a:t>
            </a:fld>
            <a:endParaRPr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 dirty="0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267201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3" cy="1600200"/>
          </a:xfrm>
        </p:spPr>
        <p:txBody>
          <a:bodyPr anchor="t">
            <a:normAutofit/>
          </a:bodyPr>
          <a:lstStyle>
            <a:lvl1pPr>
              <a:defRPr sz="21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9001" y="465513"/>
            <a:ext cx="7048500" cy="5935287"/>
          </a:xfrm>
        </p:spPr>
        <p:txBody>
          <a:bodyPr>
            <a:norm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3" cy="2425700"/>
          </a:xfrm>
        </p:spPr>
        <p:txBody>
          <a:bodyPr anchor="b">
            <a:normAutofit/>
          </a:bodyPr>
          <a:lstStyle>
            <a:lvl1pPr marL="0" indent="0">
              <a:spcBef>
                <a:spcPts val="900"/>
              </a:spcBef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688" userDrawn="1">
          <p15:clr>
            <a:srgbClr val="FBAE40"/>
          </p15:clr>
        </p15:guide>
        <p15:guide id="2" orient="horz" pos="288" userDrawn="1">
          <p15:clr>
            <a:srgbClr val="FBAE40"/>
          </p15:clr>
        </p15:guide>
        <p15:guide id="3" orient="horz" pos="4032" userDrawn="1">
          <p15:clr>
            <a:srgbClr val="FBAE40"/>
          </p15:clr>
        </p15:guide>
        <p15:guide id="4" pos="295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281804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615775" y="127000"/>
            <a:ext cx="10994127" cy="1014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5774" y="1475184"/>
            <a:ext cx="10994127" cy="46970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86901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2342D67-806A-4A06-A5CC-E2A506B094AB}" type="datetime1">
              <a:rPr lang="en-US" smtClean="0"/>
              <a:t>3/29/2016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9626" y="6394450"/>
            <a:ext cx="8134351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725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5F4C9F40-B079-4B71-A627-7266DFEA7F03}" type="slidenum">
              <a:rPr/>
              <a:pPr/>
              <a:t>‹#›</a:t>
            </a:fld>
            <a:endParaRPr dirty="0"/>
          </a:p>
        </p:txBody>
      </p:sp>
      <p:pic>
        <p:nvPicPr>
          <p:cNvPr id="4099" name="Picture 3" descr="C:\Users\SOTSO\Desktop\Template\444.png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5958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5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685800" rtl="0" eaLnBrk="1" latinLnBrk="0" hangingPunct="1">
        <a:spcBef>
          <a:spcPts val="1650"/>
        </a:spcBef>
        <a:buClr>
          <a:schemeClr val="tx1">
            <a:lumMod val="65000"/>
          </a:schemeClr>
        </a:buClr>
        <a:buFont typeface="Arial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445770" indent="-205740" algn="l" defTabSz="6858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651510" indent="-171450" algn="l" defTabSz="685800" rtl="0" eaLnBrk="1" latinLnBrk="0" hangingPunct="1">
        <a:spcBef>
          <a:spcPts val="900"/>
        </a:spcBef>
        <a:buClr>
          <a:schemeClr val="tx1">
            <a:lumMod val="65000"/>
          </a:schemeClr>
        </a:buClr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891540" indent="-171450" algn="l" defTabSz="685800" rtl="0" eaLnBrk="1" latinLnBrk="0" hangingPunct="1">
        <a:spcBef>
          <a:spcPts val="750"/>
        </a:spcBef>
        <a:buClr>
          <a:schemeClr val="tx1">
            <a:lumMod val="65000"/>
          </a:schemeClr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62990" indent="-171450" algn="l" defTabSz="6858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234440" indent="-171450" algn="l" defTabSz="685800" rtl="0" eaLnBrk="1" latinLnBrk="0" hangingPunct="1">
        <a:spcBef>
          <a:spcPts val="450"/>
        </a:spcBef>
        <a:buClr>
          <a:schemeClr val="tx1">
            <a:lumMod val="65000"/>
          </a:schemeClr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405890" indent="-171450" algn="l" defTabSz="685800" rtl="0" eaLnBrk="1" latinLnBrk="0" hangingPunct="1">
        <a:spcBef>
          <a:spcPts val="450"/>
        </a:spcBef>
        <a:buClr>
          <a:schemeClr val="tx1">
            <a:lumMod val="65000"/>
          </a:schemeClr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577340" indent="-171450" algn="l" defTabSz="685800" rtl="0" eaLnBrk="1" latinLnBrk="0" hangingPunct="1">
        <a:spcBef>
          <a:spcPts val="450"/>
        </a:spcBef>
        <a:buClr>
          <a:schemeClr val="tx1">
            <a:lumMod val="65000"/>
          </a:schemeClr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748790" indent="-171450" algn="l" defTabSz="685800" rtl="0" eaLnBrk="1" latinLnBrk="0" hangingPunct="1">
        <a:spcBef>
          <a:spcPts val="450"/>
        </a:spcBef>
        <a:buClr>
          <a:schemeClr val="tx1">
            <a:lumMod val="65000"/>
          </a:schemeClr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glassfish.java.net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tomcat.apache.org/" TargetMode="External"/><Relationship Id="rId4" Type="http://schemas.openxmlformats.org/officeDocument/2006/relationships/hyperlink" Target="http://www.jboss.org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racle.com/javase/8/docs/api/index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racle.com/technetwork/java/javase/downloads/index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clipse.org/downloads/index.php?show_instructions=TRU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racle.com/technetwork/java/javase/downloads/index.html" TargetMode="External"/><Relationship Id="rId7" Type="http://schemas.openxmlformats.org/officeDocument/2006/relationships/hyperlink" Target="http://stackoverflow.com/questions/1065240/whats-the-main-difference-between-java-se-and-java-ee" TargetMode="External"/><Relationship Id="rId2" Type="http://schemas.openxmlformats.org/officeDocument/2006/relationships/hyperlink" Target="https://www.techopedia.com/definition/25133/application-programming-interface-java-api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blog.idrsolutions.com/2015/04/top-10-open-source-java-and-javaee-application-servers/" TargetMode="External"/><Relationship Id="rId5" Type="http://schemas.openxmlformats.org/officeDocument/2006/relationships/hyperlink" Target="http://journals.ecs.soton.ac.uk/java/tutorial/getStarted/application/comments.html" TargetMode="External"/><Relationship Id="rId4" Type="http://schemas.openxmlformats.org/officeDocument/2006/relationships/hyperlink" Target="https://eclipse.org/downloads/index.php?show_instructions=TRUE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 bwMode="auto">
          <a:xfrm>
            <a:off x="1577239" y="2110155"/>
            <a:ext cx="9144000" cy="1011338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z="3200" b="1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Khmer OS Battambang" panose="02000500000000020004" pitchFamily="2" charset="0"/>
                <a:cs typeface="Khmer OS Battambang" panose="02000500000000020004" pitchFamily="2" charset="0"/>
              </a:rPr>
              <a:t>Java Presentation Materials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645" y="435474"/>
            <a:ext cx="1216753" cy="1555596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3915398" y="600039"/>
            <a:ext cx="5808376" cy="116224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30000"/>
              </a:lnSpc>
              <a:spcBef>
                <a:spcPts val="0"/>
              </a:spcBef>
            </a:pPr>
            <a:r>
              <a:rPr lang="km-KH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Khmer OS Battambang"/>
                <a:cs typeface="Khmer OS Battambang"/>
              </a:rPr>
              <a:t>មជ្ឈមណ្ឌលកូរ៉េ សហ្វវែរ អេច អ ឌី</a:t>
            </a:r>
          </a:p>
          <a:p>
            <a:pPr algn="ctr">
              <a:lnSpc>
                <a:spcPct val="130000"/>
              </a:lnSpc>
              <a:spcBef>
                <a:spcPts val="0"/>
              </a:spcBef>
            </a:pPr>
            <a:r>
              <a:rPr lang="en-US" sz="21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Khmer OS Battambang" panose="02000500000000020004" pitchFamily="2" charset="0"/>
                <a:cs typeface="Khmer OS Battambang" panose="02000500000000020004" pitchFamily="2" charset="0"/>
              </a:rPr>
              <a:t>Korea Software HRD Center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0"/>
          </p:nvPr>
        </p:nvSpPr>
        <p:spPr>
          <a:xfrm>
            <a:off x="8362208" y="3246717"/>
            <a:ext cx="3399193" cy="916697"/>
          </a:xfrm>
        </p:spPr>
        <p:txBody>
          <a:bodyPr>
            <a:normAutofit/>
          </a:bodyPr>
          <a:lstStyle/>
          <a:p>
            <a:r>
              <a:rPr lang="km-KH" sz="1500" b="1" dirty="0">
                <a:solidFill>
                  <a:schemeClr val="tx1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ឣ្នកប្រឹក្សាយោបល់</a:t>
            </a:r>
            <a:r>
              <a:rPr lang="en-US" sz="1500" b="1" dirty="0">
                <a:solidFill>
                  <a:schemeClr val="tx1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:</a:t>
            </a:r>
            <a:r>
              <a:rPr lang="km-KH" sz="1500" b="1" dirty="0">
                <a:solidFill>
                  <a:schemeClr val="tx1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បណ្ឌិត​​ គីម​ ថេខ្យុង</a:t>
            </a:r>
            <a:endParaRPr lang="en-US" sz="1500" b="1" dirty="0">
              <a:solidFill>
                <a:schemeClr val="tx1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14341" y="5522621"/>
            <a:ext cx="9144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www.kshrd.com.kh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773" y="3772619"/>
            <a:ext cx="261642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tabLst>
                <a:tab pos="1109663" algn="l"/>
              </a:tabLst>
            </a:pPr>
            <a:r>
              <a:rPr lang="km-KH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ឣ្នកណែនំា</a:t>
            </a:r>
            <a:r>
              <a:rPr lang="en-GB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: </a:t>
            </a:r>
            <a:r>
              <a:rPr lang="km-KH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លោក</a:t>
            </a:r>
            <a:r>
              <a:rPr lang="en-US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លាង ប៊ុនរ៉ុង</a:t>
            </a:r>
            <a:endParaRPr lang="en-US" sz="1500" b="1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>
              <a:lnSpc>
                <a:spcPct val="150000"/>
              </a:lnSpc>
              <a:tabLst>
                <a:tab pos="1109663" algn="l"/>
              </a:tabLst>
            </a:pPr>
            <a:r>
              <a:rPr lang="en-US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             </a:t>
            </a:r>
            <a:r>
              <a:rPr lang="km-KH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លោក លន់ សុវត្ថានា</a:t>
            </a:r>
            <a:endParaRPr lang="en-US" sz="1500" b="1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>
              <a:lnSpc>
                <a:spcPct val="150000"/>
              </a:lnSpc>
              <a:tabLst>
                <a:tab pos="1109663" algn="l"/>
              </a:tabLst>
            </a:pPr>
            <a:r>
              <a:rPr lang="en-US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             </a:t>
            </a:r>
            <a:r>
              <a:rPr lang="km-KH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លោក ផេង តុលា</a:t>
            </a:r>
            <a:endParaRPr lang="en-US" sz="1500" b="1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>
              <a:lnSpc>
                <a:spcPct val="150000"/>
              </a:lnSpc>
              <a:tabLst>
                <a:tab pos="1109663" algn="l"/>
              </a:tabLst>
            </a:pPr>
            <a:r>
              <a:rPr lang="en-US" sz="12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                 </a:t>
            </a:r>
            <a:r>
              <a:rPr lang="km-KH" sz="15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លោក ដារ៉ា ពេញចិត្ត</a:t>
            </a:r>
            <a:endParaRPr lang="en-GB" sz="1500" b="1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174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3</a:t>
            </a:r>
            <a:r>
              <a:rPr lang="km-KH" sz="3000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en-US" sz="3000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JDK </a:t>
            </a:r>
            <a:r>
              <a:rPr lang="km-KH" sz="3000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និង​ </a:t>
            </a:r>
            <a:r>
              <a:rPr lang="en-US" sz="3000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JRE </a:t>
            </a:r>
            <a:r>
              <a:rPr lang="km-KH" sz="3000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(ត)</a:t>
            </a:r>
            <a: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>
                <a:solidFill>
                  <a:srgbClr val="000000">
                    <a:lumMod val="50000"/>
                  </a:srgbClr>
                </a:solidFill>
              </a:rPr>
              <a:pPr/>
              <a:t>10</a:t>
            </a:fld>
            <a:endParaRPr lang="en-US">
              <a:solidFill>
                <a:srgbClr val="000000">
                  <a:lumMod val="50000"/>
                </a:srgbClr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half" idx="4294967295"/>
          </p:nvPr>
        </p:nvSpPr>
        <p:spPr>
          <a:xfrm>
            <a:off x="206830" y="1556657"/>
            <a:ext cx="11767456" cy="461554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3.2 JRE (Java Runtime Environment)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ដើម្បី​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Run Java application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រឺ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applets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យើងត្រូវការ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JRE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JRE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ផ្ទុកនូវ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JVM, class libraries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files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ផ្សេងៗទៀត។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JRE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បានផ្ដល់នូវ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class libraries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files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ផ្សេងៗទៀតដើម្បីឲ្យ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JVM Run program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366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4 J2SE J2EE 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J2ME</a:t>
            </a:r>
            <a: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>
                <a:solidFill>
                  <a:srgbClr val="000000">
                    <a:lumMod val="50000"/>
                  </a:srgbClr>
                </a:solidFill>
              </a:rPr>
              <a:pPr/>
              <a:t>11</a:t>
            </a:fld>
            <a:endParaRPr lang="en-US" dirty="0">
              <a:solidFill>
                <a:srgbClr val="000000">
                  <a:lumMod val="50000"/>
                </a:srgbClr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half" idx="4294967295"/>
          </p:nvPr>
        </p:nvSpPr>
        <p:spPr>
          <a:xfrm>
            <a:off x="206830" y="1556657"/>
            <a:ext cx="11767456" cy="4615544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J2SE : (Java Platform Standard Edition)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សម្រាប់បង្កើត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Java application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នៅលើ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Computer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 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indent="0">
              <a:buNone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Server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J2EE : (Java Platform Enterprise Edition)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សម្រាប់បង្កើត​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application server , web server, </a:t>
            </a:r>
          </a:p>
          <a:p>
            <a:pPr marL="0" indent="0">
              <a:buNone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ហើយវា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support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Enterprise JavaBeans, Java Services APIs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 Server Page (JSP)  </a:t>
            </a:r>
          </a:p>
          <a:p>
            <a:pPr marL="0" indent="0">
              <a:buNone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ជាមួយ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Server application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ផ្សេងៗដែល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JVM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មិនអាចធ្វើបាន។​ ដូចនេះយើងប្រើ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  <a:hlinkClick r:id="rId3"/>
              </a:rPr>
              <a:t>Glassfish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, </a:t>
            </a:r>
            <a:r>
              <a:rPr lang="en-US" sz="2200" dirty="0" err="1">
                <a:latin typeface="Khmer OS Battambang" panose="02000500000000020004" pitchFamily="2" charset="0"/>
                <a:cs typeface="Khmer OS Battambang" panose="02000500000000020004" pitchFamily="2" charset="0"/>
                <a:hlinkClick r:id="rId4"/>
              </a:rPr>
              <a:t>JBoss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,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  <a:hlinkClick r:id="rId5"/>
              </a:rPr>
              <a:t>Apache</a:t>
            </a:r>
            <a:r>
              <a:rPr lang="en-US" sz="2200" b="1" u="sng" dirty="0">
                <a:latin typeface="Khmer OS Battambang" panose="02000500000000020004" pitchFamily="2" charset="0"/>
                <a:cs typeface="Khmer OS Battambang" panose="02000500000000020004" pitchFamily="2" charset="0"/>
                <a:hlinkClick r:id="rId5"/>
              </a:rPr>
              <a:t>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  <a:hlinkClick r:id="rId5"/>
              </a:rPr>
              <a:t>Tomcat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...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J2ME : (Java Platform Micro Edition)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សម្រាប់បង្កើតកម្មវិធីនៅលើ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Palm Pilots, screen phone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indent="0">
              <a:buNone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ឧបករណ៍ប្រើប្រាស់ផ្សេងៗ ហើយវាផ្ដល់នូវ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Tools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សម្រាប់ការ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compile, deployment,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និង​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APIs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សម្រាប់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indent="0">
              <a:buNone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ប្រភេទឧបករណ៍ផ្សេងៗទៀតដែរ។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1825749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5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 API Document	</a:t>
            </a:r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marL="204788" indent="-204788">
              <a:lnSpc>
                <a:spcPct val="120000"/>
              </a:lnSpc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API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គឺជាអ្វី ?</a:t>
            </a:r>
            <a:endParaRPr lang="en-US" sz="2200" dirty="0" smtClean="0">
              <a:latin typeface="Khmer OS Battambang" pitchFamily="2" charset="0"/>
              <a:cs typeface="Khmer OS Battambang" pitchFamily="2" charset="0"/>
            </a:endParaRPr>
          </a:p>
          <a:p>
            <a:pPr marL="432197" indent="-178594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API( Application Programming Interface)</a:t>
            </a:r>
          </a:p>
          <a:p>
            <a:pPr marL="432197" indent="-178594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 API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គឺជាបណ្តុំនៃ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Build in class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និង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interface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ដែលផ្ទុកនៅក្នុង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libraries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រឺអាចហៅម៉្យាងទៀត</a:t>
            </a:r>
            <a:endParaRPr lang="en-US" sz="2200" dirty="0" smtClean="0">
              <a:latin typeface="Khmer OS Battambang" pitchFamily="2" charset="0"/>
              <a:cs typeface="Khmer OS Battambang" pitchFamily="2" charset="0"/>
            </a:endParaRPr>
          </a:p>
          <a:p>
            <a:pPr marL="253603" indent="0">
              <a:lnSpc>
                <a:spcPct val="120000"/>
              </a:lnSpc>
              <a:buNone/>
            </a:pP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ថា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packages  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។ </a:t>
            </a:r>
            <a:endParaRPr lang="en-US" sz="2200" dirty="0" smtClean="0">
              <a:latin typeface="Khmer OS Battambang" pitchFamily="2" charset="0"/>
              <a:cs typeface="Khmer OS Battambang" pitchFamily="2" charset="0"/>
            </a:endParaRPr>
          </a:p>
          <a:p>
            <a:pPr marL="596503" indent="-3429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យើងប្រើ </a:t>
            </a:r>
            <a:r>
              <a:rPr lang="en-GB" sz="2200" dirty="0" smtClean="0">
                <a:latin typeface="Khmer OS Battambang" pitchFamily="2" charset="0"/>
                <a:cs typeface="Khmer OS Battambang" pitchFamily="2" charset="0"/>
              </a:rPr>
              <a:t>APIs Libraries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បូក </a:t>
            </a:r>
            <a:r>
              <a:rPr lang="en-GB" sz="2200" dirty="0" smtClean="0">
                <a:latin typeface="Khmer OS Battambang" pitchFamily="2" charset="0"/>
                <a:cs typeface="Khmer OS Battambang" pitchFamily="2" charset="0"/>
              </a:rPr>
              <a:t>Source Code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ដើម្បីបង្កើតបានជា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 Software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មួយ។</a:t>
            </a:r>
            <a:endParaRPr lang="en-US" sz="2200" dirty="0" smtClean="0">
              <a:latin typeface="Khmer OS Battambang" pitchFamily="2" charset="0"/>
              <a:cs typeface="Khmer OS Battambang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16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5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 API Document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(ត)</a:t>
            </a:r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marL="432197" indent="-178594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API 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មាន​ប្រភេទ ៣ បែប គឺ៖</a:t>
            </a:r>
          </a:p>
          <a:p>
            <a:pPr marL="596503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Official Java Core API : 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វាជាបណ្តុំដែលមានស្រាប់នៅពេលដែលយើង </a:t>
            </a: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Download JDK</a:t>
            </a:r>
            <a:endParaRPr lang="km-KH" sz="2200" dirty="0">
              <a:latin typeface="Khmer OS Battambang" pitchFamily="2" charset="0"/>
              <a:cs typeface="Khmer OS Battambang" pitchFamily="2" charset="0"/>
            </a:endParaRPr>
          </a:p>
          <a:p>
            <a:pPr marL="253603" indent="0">
              <a:lnSpc>
                <a:spcPct val="120000"/>
              </a:lnSpc>
              <a:buNone/>
            </a:pP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យកមកប្រើ</a:t>
            </a:r>
            <a:endParaRPr lang="en-US" sz="2200" dirty="0">
              <a:latin typeface="Khmer OS Battambang" pitchFamily="2" charset="0"/>
              <a:cs typeface="Khmer OS Battambang" pitchFamily="2" charset="0"/>
            </a:endParaRPr>
          </a:p>
          <a:p>
            <a:pPr marL="596503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Optional Official Java APIs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 </a:t>
            </a: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: 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ជា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File 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ដែលយើងត្រូវ </a:t>
            </a: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Download 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បន្ថែមដោយខ្លួនឯង</a:t>
            </a:r>
            <a:endParaRPr lang="en-US" sz="2200" dirty="0">
              <a:latin typeface="Khmer OS Battambang" pitchFamily="2" charset="0"/>
              <a:cs typeface="Khmer OS Battambang" pitchFamily="2" charset="0"/>
            </a:endParaRPr>
          </a:p>
          <a:p>
            <a:pPr marL="596503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Unofficial APIs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 </a:t>
            </a: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: 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យើងត្រូវភ្ជាប់ទៅជាមួយ </a:t>
            </a: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Technology 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ផ្សេងទៀត ។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3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5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 API Document  (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ត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)</a:t>
            </a:r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marL="204788" indent="-204788"/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សារៈប្រយោជន៏នៃការប្រើប្រាស់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APIs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 ?</a:t>
            </a:r>
            <a:endParaRPr lang="en-US" sz="2200" dirty="0" smtClean="0">
              <a:latin typeface="Khmer OS Battambang" pitchFamily="2" charset="0"/>
              <a:cs typeface="Khmer OS Battambang" pitchFamily="2" charset="0"/>
            </a:endParaRPr>
          </a:p>
          <a:p>
            <a:pPr marL="432197" indent="-178594"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APIs</a:t>
            </a: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: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ជួយទៅដល់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programmer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ក្នុងការកំណត់អំពី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function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របស់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Class or Package , </a:t>
            </a:r>
            <a:endParaRPr lang="km-KH" sz="2200" dirty="0" smtClean="0">
              <a:latin typeface="Khmer OS Battambang" pitchFamily="2" charset="0"/>
              <a:cs typeface="Khmer OS Battambang" pitchFamily="2" charset="0"/>
            </a:endParaRPr>
          </a:p>
          <a:p>
            <a:pPr marL="253603" indent="0">
              <a:buNone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parameters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និង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information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ផ្សេងៗទៀតដែលចាំបាច់ ។</a:t>
            </a:r>
            <a:endParaRPr lang="km-KH" sz="2200" dirty="0">
              <a:latin typeface="Khmer OS Battambang" pitchFamily="2" charset="0"/>
              <a:cs typeface="Khmer OS Battambang" pitchFamily="2" charset="0"/>
            </a:endParaRPr>
          </a:p>
          <a:p>
            <a:pPr marL="596503" indent="-342900">
              <a:buFont typeface="Wingdings" panose="05000000000000000000" pitchFamily="2" charset="2"/>
              <a:buChar char="§"/>
            </a:pP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ដើម្បីចូលមើល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 API Documents </a:t>
            </a:r>
          </a:p>
          <a:p>
            <a:pPr marL="596503" indent="-342900">
              <a:buFont typeface="Symbol" panose="05050102010706020507" pitchFamily="18" charset="2"/>
              <a:buChar char="Þ"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  <a:hlinkClick r:id="rId3"/>
              </a:rPr>
              <a:t>https://docs.oracle.com/javase/8/docs/api/index.html</a:t>
            </a:r>
            <a:endParaRPr lang="en-US" sz="2200" dirty="0" smtClean="0">
              <a:latin typeface="Khmer OS Battambang" pitchFamily="2" charset="0"/>
              <a:cs typeface="Khmer OS Battambang" pitchFamily="2" charset="0"/>
            </a:endParaRPr>
          </a:p>
          <a:p>
            <a:pPr marL="253603" indent="0">
              <a:buNone/>
            </a:pPr>
            <a:endParaRPr lang="km-KH" sz="2200" dirty="0">
              <a:latin typeface="Khmer OS Battambang" pitchFamily="2" charset="0"/>
              <a:cs typeface="Khmer OS Battambang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320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6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JVM &amp; Java Memory</a:t>
            </a:r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latin typeface="Khmer OS Battambang" pitchFamily="2" charset="0"/>
                <a:cs typeface="Khmer OS Battambang" pitchFamily="2" charset="0"/>
              </a:rPr>
              <a:t> </a:t>
            </a:r>
            <a:r>
              <a:rPr lang="en-US" sz="2400" dirty="0" smtClean="0">
                <a:latin typeface="Khmer OS Battambang" pitchFamily="2" charset="0"/>
                <a:cs typeface="Khmer OS Battambang" pitchFamily="2" charset="0"/>
              </a:rPr>
              <a:t>JVM </a:t>
            </a:r>
            <a:r>
              <a:rPr lang="km-KH" sz="2400" dirty="0">
                <a:latin typeface="Khmer OS Battambang" pitchFamily="2" charset="0"/>
                <a:cs typeface="Khmer OS Battambang" pitchFamily="2" charset="0"/>
              </a:rPr>
              <a:t>គឺជាអ្វី ?</a:t>
            </a:r>
            <a:endParaRPr lang="en-US" sz="2400" dirty="0" smtClean="0">
              <a:latin typeface="Khmer OS Battambang" pitchFamily="2" charset="0"/>
              <a:cs typeface="Khmer OS Battambang" pitchFamily="2" charset="0"/>
            </a:endParaRPr>
          </a:p>
          <a:p>
            <a:pPr marL="432197" indent="-178594"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JVM ( Java Virtual Machine )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គឺ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  abstract machine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ដែលផ្តល់នូវ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Runtime Environment </a:t>
            </a:r>
            <a:endParaRPr lang="km-KH" sz="2200" dirty="0">
              <a:latin typeface="Khmer OS Battambang" pitchFamily="2" charset="0"/>
              <a:cs typeface="Khmer OS Battambang" pitchFamily="2" charset="0"/>
            </a:endParaRPr>
          </a:p>
          <a:p>
            <a:pPr marL="253603" indent="0">
              <a:buNone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 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ដ៏ពិសេសមួយ ដែលអនុញ្ញាត្តឲ្យ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Java </a:t>
            </a:r>
            <a:r>
              <a:rPr lang="en-US" sz="2200" dirty="0" err="1" smtClean="0">
                <a:latin typeface="Khmer OS Battambang" pitchFamily="2" charset="0"/>
                <a:cs typeface="Khmer OS Battambang" pitchFamily="2" charset="0"/>
              </a:rPr>
              <a:t>Bytecode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ធ្វើការ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execute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។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  </a:t>
            </a:r>
          </a:p>
          <a:p>
            <a:pPr marL="432197" indent="-178594">
              <a:buFont typeface="Wingdings" panose="05000000000000000000" pitchFamily="2" charset="2"/>
              <a:buChar char="§"/>
            </a:pP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ប្រតិបត្តិការរបស់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JVM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មាន ៣​ សំខាន់ៗ គឺ៖	</a:t>
            </a:r>
          </a:p>
          <a:p>
            <a:pPr marL="596503" indent="-342900">
              <a:buFont typeface="Wingdings" panose="05000000000000000000" pitchFamily="2" charset="2"/>
              <a:buChar char="Ø"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Load code :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ជាដំណើរការក្នុងការ​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load bytecode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មកដាក់លើ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memory</a:t>
            </a:r>
          </a:p>
          <a:p>
            <a:pPr marL="596503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Verifies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code :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ធ្វើការផ្ទៀងផ្ទាត់ (ត្រួតពិនិត្យ) ទៅលើ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bytecode</a:t>
            </a:r>
          </a:p>
          <a:p>
            <a:pPr marL="596503" indent="-342900">
              <a:buFont typeface="Wingdings" panose="05000000000000000000" pitchFamily="2" charset="2"/>
              <a:buChar char="Ø"/>
            </a:pP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Executes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code :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បកប្រែពី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bytecode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ទៅជា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machine code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។</a:t>
            </a:r>
            <a:endParaRPr lang="en-US" sz="2200" dirty="0" smtClean="0">
              <a:latin typeface="Khmer OS Battambang" pitchFamily="2" charset="0"/>
              <a:cs typeface="Khmer OS Battambang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71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6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JVM &amp; Java Memory  (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ត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)</a:t>
            </a:r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latin typeface="Khmer OS Battambang" pitchFamily="2" charset="0"/>
                <a:cs typeface="Khmer OS Battambang" pitchFamily="2" charset="0"/>
              </a:rPr>
              <a:t> </a:t>
            </a:r>
            <a:r>
              <a:rPr lang="en-US" sz="2400" dirty="0" smtClean="0">
                <a:latin typeface="Khmer OS Battambang" pitchFamily="2" charset="0"/>
                <a:cs typeface="Khmer OS Battambang" pitchFamily="2" charset="0"/>
              </a:rPr>
              <a:t>Java Memory </a:t>
            </a:r>
            <a:r>
              <a:rPr lang="km-KH" sz="2400" dirty="0">
                <a:latin typeface="Khmer OS Battambang" pitchFamily="2" charset="0"/>
                <a:cs typeface="Khmer OS Battambang" pitchFamily="2" charset="0"/>
              </a:rPr>
              <a:t>គឺជាអ្វី ?</a:t>
            </a:r>
            <a:endParaRPr lang="en-US" sz="2400" dirty="0" smtClean="0">
              <a:latin typeface="Khmer OS Battambang" pitchFamily="2" charset="0"/>
              <a:cs typeface="Khmer OS Battambang" pitchFamily="2" charset="0"/>
            </a:endParaRPr>
          </a:p>
          <a:p>
            <a:pPr marL="432197" indent="-178594">
              <a:buFont typeface="Wingdings" panose="05000000000000000000" pitchFamily="2" charset="2"/>
              <a:buChar char="§"/>
            </a:pP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 Java Memory 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គឺជាដំណើរការនៃការ</a:t>
            </a:r>
            <a:r>
              <a:rPr lang="ca-ES" sz="2200" dirty="0">
                <a:latin typeface="Khmer OS Battambang" pitchFamily="2" charset="0"/>
                <a:cs typeface="Khmer OS Battambang" pitchFamily="2" charset="0"/>
              </a:rPr>
              <a:t>​ Store Data , Where it Store , </a:t>
            </a:r>
            <a:r>
              <a:rPr lang="ca-ES" sz="2200" dirty="0" smtClean="0">
                <a:latin typeface="Khmer OS Battambang" pitchFamily="2" charset="0"/>
                <a:cs typeface="Khmer OS Battambang" pitchFamily="2" charset="0"/>
              </a:rPr>
              <a:t>Period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​។</a:t>
            </a:r>
          </a:p>
          <a:p>
            <a:pPr marL="432197" indent="-178594"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 </a:t>
            </a:r>
            <a:r>
              <a:rPr lang="en-US" sz="2200" dirty="0">
                <a:latin typeface="Khmer OS Battambang" pitchFamily="2" charset="0"/>
                <a:cs typeface="Khmer OS Battambang" pitchFamily="2" charset="0"/>
              </a:rPr>
              <a:t>Java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memory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មាន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Heap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និង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Stack </a:t>
            </a:r>
            <a:endParaRPr lang="km-KH" sz="2200" dirty="0" smtClean="0">
              <a:latin typeface="Khmer OS Battambang" pitchFamily="2" charset="0"/>
              <a:cs typeface="Khmer OS Battambang" pitchFamily="2" charset="0"/>
            </a:endParaRPr>
          </a:p>
          <a:p>
            <a:pPr marL="596503" indent="-342900">
              <a:buFont typeface="Wingdings" panose="05000000000000000000" pitchFamily="2" charset="2"/>
              <a:buChar char="ü"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Heap :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គឺជាកន្លែងសំរាប់ផ្ទុក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Object </a:t>
            </a:r>
          </a:p>
          <a:p>
            <a:pPr marL="596503" indent="-342900">
              <a:buFont typeface="Wingdings" panose="05000000000000000000" pitchFamily="2" charset="2"/>
              <a:buChar char="ü"/>
            </a:pP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Stack :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គឺជាកន្លែង</a:t>
            </a:r>
            <a:r>
              <a:rPr lang="km-KH" sz="2200" dirty="0">
                <a:latin typeface="Khmer OS Battambang" pitchFamily="2" charset="0"/>
                <a:cs typeface="Khmer OS Battambang" pitchFamily="2" charset="0"/>
              </a:rPr>
              <a:t>សំរាប់ផ្ទុក </a:t>
            </a:r>
            <a:r>
              <a:rPr lang="en-US" sz="2200" dirty="0" smtClean="0">
                <a:latin typeface="Khmer OS Battambang" pitchFamily="2" charset="0"/>
                <a:cs typeface="Khmer OS Battambang" pitchFamily="2" charset="0"/>
              </a:rPr>
              <a:t>method and local variable </a:t>
            </a:r>
            <a:r>
              <a:rPr lang="km-KH" sz="2200" dirty="0" smtClean="0">
                <a:latin typeface="Khmer OS Battambang" pitchFamily="2" charset="0"/>
                <a:cs typeface="Khmer OS Battambang" pitchFamily="2" charset="0"/>
              </a:rPr>
              <a:t>​។</a:t>
            </a:r>
            <a:endParaRPr lang="km-KH" sz="2200" dirty="0">
              <a:latin typeface="Khmer OS Battambang" pitchFamily="2" charset="0"/>
              <a:cs typeface="Khmer OS Battambang" pitchFamily="2" charset="0"/>
            </a:endParaRPr>
          </a:p>
          <a:p>
            <a:pPr marL="253603" indent="0">
              <a:buNone/>
            </a:pPr>
            <a:endParaRPr lang="en-US" sz="2200" dirty="0" smtClean="0">
              <a:latin typeface="Khmer OS Battambang" pitchFamily="2" charset="0"/>
              <a:cs typeface="Khmer OS Battambang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86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7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 Running Process</a:t>
            </a: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906121"/>
            <a:ext cx="8236701" cy="431165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67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7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 Running Process 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(ត)</a:t>
            </a: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976" y="1771650"/>
            <a:ext cx="8872691" cy="4311650"/>
          </a:xfrm>
        </p:spPr>
      </p:pic>
    </p:spTree>
    <p:extLst>
      <p:ext uri="{BB962C8B-B14F-4D97-AF65-F5344CB8AC3E}">
        <p14:creationId xmlns:p14="http://schemas.microsoft.com/office/powerpoint/2010/main" val="110840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8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Installing Eclipse</a:t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2814" y="1520465"/>
            <a:ext cx="1104637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71550" lvl="1" indent="-514350">
              <a:buFontTx/>
              <a:buAutoNum type="romanUcPeriod"/>
            </a:pPr>
            <a:r>
              <a:rPr lang="en-US" sz="2400" b="1" dirty="0" smtClean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Install JDK</a:t>
            </a:r>
            <a:endParaRPr lang="en-US" sz="2200" b="1" dirty="0">
              <a:solidFill>
                <a:srgbClr val="00000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 smtClean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Download </a:t>
            </a:r>
            <a:r>
              <a:rPr lang="en-US" sz="2200" dirty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JDK</a:t>
            </a:r>
          </a:p>
          <a:p>
            <a:pPr lvl="1"/>
            <a:r>
              <a:rPr lang="en-US" sz="2200" dirty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	</a:t>
            </a:r>
            <a:r>
              <a:rPr lang="en-US" sz="2200" dirty="0" smtClean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+ </a:t>
            </a:r>
            <a:r>
              <a:rPr lang="en-US" sz="2200" dirty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3"/>
              </a:rPr>
              <a:t>http://</a:t>
            </a:r>
            <a:r>
              <a:rPr lang="en-US" sz="2200" dirty="0" smtClean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3"/>
              </a:rPr>
              <a:t>www.oracle.com/technetwork/java/javase/downloads/index.html</a:t>
            </a:r>
            <a:r>
              <a:rPr lang="en-US" sz="2200" dirty="0" smtClean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endParaRPr lang="en-US" sz="2200" dirty="0">
              <a:solidFill>
                <a:srgbClr val="00000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1"/>
            <a:r>
              <a:rPr lang="en-US" sz="2200" dirty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2.	Install JDK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304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/>
          <p:cNvSpPr>
            <a:spLocks noGrp="1"/>
          </p:cNvSpPr>
          <p:nvPr>
            <p:ph type="title"/>
          </p:nvPr>
        </p:nvSpPr>
        <p:spPr>
          <a:xfrm>
            <a:off x="350351" y="425318"/>
            <a:ext cx="7295153" cy="616676"/>
          </a:xfrm>
        </p:spPr>
        <p:txBody>
          <a:bodyPr>
            <a:noAutofit/>
          </a:bodyPr>
          <a:lstStyle/>
          <a:p>
            <a:r>
              <a:rPr lang="km-KH" sz="30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ថ្នាក់ </a:t>
            </a:r>
            <a:r>
              <a:rPr lang="km-KH" sz="3000" b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ភ្នំពេញ</a:t>
            </a:r>
            <a:endParaRPr lang="en-US" sz="1100" b="1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103912" y="487996"/>
            <a:ext cx="151515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m-KH" sz="30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ក្រុមទី ២</a:t>
            </a:r>
            <a:endParaRPr lang="en-US" sz="3000" dirty="0"/>
          </a:p>
        </p:txBody>
      </p:sp>
      <p:sp>
        <p:nvSpPr>
          <p:cNvPr id="6" name="Rectangle 5"/>
          <p:cNvSpPr/>
          <p:nvPr/>
        </p:nvSpPr>
        <p:spPr>
          <a:xfrm>
            <a:off x="1952365" y="2379587"/>
            <a:ext cx="83731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m-KH" sz="30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ប្រធានបទ៖</a:t>
            </a:r>
            <a:r>
              <a:rPr lang="en-US" sz="30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ca-ES" sz="30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Khmer OS Muol Light" pitchFamily="2" charset="0"/>
                <a:cs typeface="Khmer OS Muol Light" pitchFamily="2" charset="0"/>
              </a:rPr>
              <a:t>មូលដ្ឋានគ្រិះរបស់ភាសា </a:t>
            </a:r>
            <a:r>
              <a:rPr lang="en-US" sz="30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Khmer OS Muol Light" pitchFamily="2" charset="0"/>
                <a:cs typeface="Khmer OS Muol Light" pitchFamily="2" charset="0"/>
              </a:rPr>
              <a:t>Java</a:t>
            </a:r>
            <a:r>
              <a:rPr lang="km-KH" sz="3000" b="1" dirty="0">
                <a:solidFill>
                  <a:srgbClr val="C0000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Khmer OS Muol Light" pitchFamily="2" charset="0"/>
                <a:cs typeface="Khmer OS Muol Light" pitchFamily="2" charset="0"/>
              </a:rPr>
              <a:t> </a:t>
            </a:r>
            <a:endParaRPr lang="km-KH" sz="3000" b="1" dirty="0">
              <a:solidFill>
                <a:srgbClr val="FF000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2169353" y="3560675"/>
            <a:ext cx="109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m-KH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សមាជិក</a:t>
            </a:r>
            <a:endParaRPr lang="en-US" b="1" dirty="0">
              <a:latin typeface="Khmer OS Battambang" panose="02000500000000020004" pitchFamily="2" charset="0"/>
              <a:ea typeface="Microsoft YaHei UI" panose="020B0503020204020204" pitchFamily="34" charset="-122"/>
              <a:cs typeface="Khmer OS Battambang" panose="02000500000000020004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416174" y="3930007"/>
            <a:ext cx="3163505" cy="1996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lnSpc>
                <a:spcPct val="150000"/>
              </a:lnSpc>
              <a:buFont typeface="+mj-lt"/>
              <a:buAutoNum type="arabicPeriod"/>
            </a:pPr>
            <a:r>
              <a:rPr lang="km-KH" sz="1650" dirty="0">
                <a:latin typeface="Khmer OS Battambang" pitchFamily="2" charset="0"/>
                <a:cs typeface="Khmer OS Battambang" pitchFamily="2" charset="0"/>
              </a:rPr>
              <a:t>លោក </a:t>
            </a:r>
            <a:r>
              <a:rPr lang="km-KH" sz="1650" dirty="0" smtClean="0">
                <a:latin typeface="Khmer OS Battambang" pitchFamily="2" charset="0"/>
                <a:cs typeface="Khmer OS Battambang" pitchFamily="2" charset="0"/>
              </a:rPr>
              <a:t>កេង ដារ៉ាវុឌ្ឍិ</a:t>
            </a:r>
          </a:p>
          <a:p>
            <a:pPr marL="257175" indent="-257175">
              <a:lnSpc>
                <a:spcPct val="150000"/>
              </a:lnSpc>
              <a:buFont typeface="+mj-lt"/>
              <a:buAutoNum type="arabicPeriod"/>
            </a:pPr>
            <a:r>
              <a:rPr lang="km-KH" sz="1650" dirty="0" smtClean="0">
                <a:latin typeface="Khmer OS Battambang" pitchFamily="2" charset="0"/>
                <a:cs typeface="Khmer OS Battambang" pitchFamily="2" charset="0"/>
              </a:rPr>
              <a:t>កញ្ញា គា​អនរ៉ាន់នី</a:t>
            </a:r>
          </a:p>
          <a:p>
            <a:pPr marL="257175" indent="-257175">
              <a:lnSpc>
                <a:spcPct val="150000"/>
              </a:lnSpc>
              <a:buFont typeface="+mj-lt"/>
              <a:buAutoNum type="arabicPeriod"/>
            </a:pPr>
            <a:r>
              <a:rPr lang="km-KH" sz="1650" dirty="0" smtClean="0">
                <a:latin typeface="Khmer OS Battambang" pitchFamily="2" charset="0"/>
                <a:cs typeface="Khmer OS Battambang" pitchFamily="2" charset="0"/>
              </a:rPr>
              <a:t>លោក តាក សិលា</a:t>
            </a:r>
          </a:p>
          <a:p>
            <a:pPr marL="257175" indent="-257175">
              <a:lnSpc>
                <a:spcPct val="150000"/>
              </a:lnSpc>
              <a:buFont typeface="+mj-lt"/>
              <a:buAutoNum type="arabicPeriod"/>
            </a:pPr>
            <a:r>
              <a:rPr lang="km-KH" sz="1650" dirty="0" smtClean="0">
                <a:latin typeface="Khmer OS Battambang" pitchFamily="2" charset="0"/>
                <a:cs typeface="Khmer OS Battambang" pitchFamily="2" charset="0"/>
              </a:rPr>
              <a:t>លោក ប៉ែន ដារ៉ាយុទ្ធ</a:t>
            </a:r>
          </a:p>
          <a:p>
            <a:pPr marL="257175" indent="-257175">
              <a:lnSpc>
                <a:spcPct val="150000"/>
              </a:lnSpc>
              <a:buFont typeface="+mj-lt"/>
              <a:buAutoNum type="arabicPeriod"/>
            </a:pPr>
            <a:r>
              <a:rPr lang="km-KH" sz="1650" dirty="0" smtClean="0">
                <a:latin typeface="Khmer OS Battambang" pitchFamily="2" charset="0"/>
                <a:cs typeface="Khmer OS Battambang" pitchFamily="2" charset="0"/>
              </a:rPr>
              <a:t>លោក លាងសេង យូរ៉ា</a:t>
            </a:r>
            <a:endParaRPr lang="km-KH" sz="1650" dirty="0">
              <a:latin typeface="Khmer OS Battambang" pitchFamily="2" charset="0"/>
              <a:cs typeface="Khmer OS Battambang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160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8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Installing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Eclipse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​(ត)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2982" y="1929847"/>
            <a:ext cx="11127952" cy="5555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 smtClean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II.  </a:t>
            </a:r>
            <a:r>
              <a:rPr lang="en-US" sz="2200" b="1" dirty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Install </a:t>
            </a:r>
            <a:r>
              <a:rPr lang="en-US" sz="2200" b="1" dirty="0" smtClean="0">
                <a:solidFill>
                  <a:srgbClr val="000000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Eclipse</a:t>
            </a:r>
          </a:p>
          <a:p>
            <a:endParaRPr lang="en-US" sz="2200" dirty="0">
              <a:solidFill>
                <a:srgbClr val="00000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Download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the Eclipse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Installer</a:t>
            </a:r>
          </a:p>
          <a:p>
            <a:pPr lvl="1"/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1"/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=&gt;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  <a:hlinkClick r:id="rId3"/>
              </a:rPr>
              <a:t>https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  <a:hlinkClick r:id="rId3"/>
              </a:rPr>
              <a:t>://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  <a:hlinkClick r:id="rId3"/>
              </a:rPr>
              <a:t>eclipse.org/downloads/index.php?show_instructions=TRUE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1"/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Start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the Eclipse Installer executable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Select the package to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install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Select your installation folder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Launch Eclipse</a:t>
            </a:r>
          </a:p>
          <a:p>
            <a:pPr lvl="1">
              <a:lnSpc>
                <a:spcPct val="150000"/>
              </a:lnSpc>
            </a:pPr>
            <a:endParaRPr lang="en-US" sz="2200" b="1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endParaRPr lang="en-US" sz="2200" u="sng" dirty="0" smtClean="0">
              <a:solidFill>
                <a:srgbClr val="00000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2200" dirty="0">
              <a:solidFill>
                <a:srgbClr val="00000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05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9. First Java Programming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84120" y="1848366"/>
            <a:ext cx="1030284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របៀប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នៃការបង្កើត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 Project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Browse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ទៅកាន់កន្លែងដែលយើងចង់រក្សាទុក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Project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2200" dirty="0">
              <a:solidFill>
                <a:srgbClr val="00000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2200" dirty="0">
              <a:solidFill>
                <a:srgbClr val="00000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3"/>
          <a:srcRect l="31889" t="24494" r="32000" b="40542"/>
          <a:stretch/>
        </p:blipFill>
        <p:spPr bwMode="auto">
          <a:xfrm>
            <a:off x="784120" y="2713466"/>
            <a:ext cx="9802910" cy="29942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7162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9. First Java Programming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​(ត)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37931" y="1815977"/>
            <a:ext cx="9720474" cy="454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Click </a:t>
            </a:r>
            <a:r>
              <a:rPr lang="km-KH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យក</a:t>
            </a:r>
            <a:r>
              <a:rPr lang="en-GB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File -&gt; New-&gt;Java Project </a:t>
            </a:r>
            <a:r>
              <a:rPr lang="km-KH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ដើម្បីបង្កើត</a:t>
            </a:r>
            <a:r>
              <a:rPr lang="en-GB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Project </a:t>
            </a:r>
            <a:r>
              <a:rPr lang="km-KH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ថ្មី</a:t>
            </a:r>
            <a:endParaRPr lang="en-US" sz="2200" dirty="0">
              <a:effectLst/>
              <a:latin typeface="Khmer OS Battambang" panose="02000500000000020004" pitchFamily="2" charset="0"/>
              <a:ea typeface="Calibri" panose="020F0502020204030204" pitchFamily="34" charset="0"/>
              <a:cs typeface="Khmer OS Battambang" panose="02000500000000020004" pitchFamily="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148" y="2487675"/>
            <a:ext cx="8510257" cy="327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99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9. First Java Programming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​(ត)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50706" y="1866472"/>
            <a:ext cx="4309193" cy="4546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80010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km-KH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ដាក់ឈ្មោះ</a:t>
            </a:r>
            <a:r>
              <a:rPr lang="en-GB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Project -&gt; Finish</a:t>
            </a:r>
            <a:endParaRPr lang="en-US" sz="2200" dirty="0">
              <a:effectLst/>
              <a:latin typeface="Khmer OS Battambang" panose="02000500000000020004" pitchFamily="2" charset="0"/>
              <a:ea typeface="Calibri" panose="020F0502020204030204" pitchFamily="34" charset="0"/>
              <a:cs typeface="Khmer OS Battambang" panose="02000500000000020004" pitchFamily="2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983" y="2583766"/>
            <a:ext cx="8021370" cy="349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47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10. Variable Declaration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14622" y="2012393"/>
            <a:ext cx="11395897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Variable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គឺជាអញ្ញត្តិមួយឬច្រើនដែល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Developer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ប្រកាសវាឡើងសម្រាប់ផ្ទុកតម្លៃបណ្តោះអាសន្ន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ដើម្បីធ្វើការងារណាមួយ។</a:t>
            </a:r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Variable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ចែកជា៣ប្រភេទគឺ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:</a:t>
            </a:r>
          </a:p>
          <a:p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Class\Static Variable </a:t>
            </a:r>
          </a:p>
          <a:p>
            <a:pPr lvl="0"/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Instant Variable</a:t>
            </a:r>
          </a:p>
          <a:p>
            <a:pPr lvl="0"/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Local Variable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3130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10. Variable Declaration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(ត)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2596" y="1724964"/>
            <a:ext cx="11395897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GB" sz="22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Class Variable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គឺជាការប្រកាស​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Variable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នៅក្នុង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Class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ប៉ុន្តែវាស្ថិតនៅក្រៅ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Method or </a:t>
            </a:r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Constructor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។​ រាល់ការប្រកាស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Class Variable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គឺត្រូវប្រើប្រាស់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Keyword Static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Ex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: private static </a:t>
            </a:r>
            <a:r>
              <a:rPr lang="en-GB" sz="2200" dirty="0" err="1">
                <a:latin typeface="Khmer OS Battambang" panose="02000500000000020004" pitchFamily="2" charset="0"/>
                <a:cs typeface="Khmer OS Battambang" panose="02000500000000020004" pitchFamily="2" charset="0"/>
              </a:rPr>
              <a:t>int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a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;</a:t>
            </a: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Ex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: public static final String NAME=”Example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”;</a:t>
            </a:r>
          </a:p>
          <a:p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GB" sz="22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Instant Variable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គឺជាការប្រកាស​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Variable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នៅក្នុង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Class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ប៉ុន្តែវាស្ថិតនៅក្រៅ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Method or </a:t>
            </a:r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endParaRPr lang="en-GB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Constructor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ដែរ ​ប៉ុន្តែវាមិនមាន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Keyword static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នៅជាមួយទេរាល់ការប្រកាស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Variable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GB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en-GB" sz="2200" b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Local Variable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គឺជាការប្រកាស​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Variable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នៅក្នុង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Method or Constructor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427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10. Variable Declaration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(ត)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97491" y="1822271"/>
            <a:ext cx="1139589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រាល់ការប្រកាស 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Variable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ណាមួយត្រូវគោរព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លក្ខខណ្ឌរបស់វា</a:t>
            </a:r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មិនត្រូវមាន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Symbol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និម្មិតសញ្ញា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	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(Ex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: </a:t>
            </a:r>
            <a:r>
              <a:rPr lang="en-GB" sz="2200" dirty="0" err="1">
                <a:latin typeface="Khmer OS Battambang" panose="02000500000000020004" pitchFamily="2" charset="0"/>
                <a:cs typeface="Khmer OS Battambang" panose="02000500000000020004" pitchFamily="2" charset="0"/>
              </a:rPr>
              <a:t>int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a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$;)</a:t>
            </a:r>
          </a:p>
          <a:p>
            <a:pPr lvl="0"/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មិន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ត្រូវមាន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Space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ដកឃ្លា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	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(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Ex: </a:t>
            </a:r>
            <a:r>
              <a:rPr lang="en-GB" sz="2200" dirty="0" err="1">
                <a:latin typeface="Khmer OS Battambang" panose="02000500000000020004" pitchFamily="2" charset="0"/>
                <a:cs typeface="Khmer OS Battambang" panose="02000500000000020004" pitchFamily="2" charset="0"/>
              </a:rPr>
              <a:t>int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User Balance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)</a:t>
            </a:r>
          </a:p>
          <a:p>
            <a:pPr lvl="0"/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មិនត្រូវជាន់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Keyword 	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(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Ex: </a:t>
            </a:r>
            <a:r>
              <a:rPr lang="en-GB" sz="2200" dirty="0" err="1">
                <a:latin typeface="Khmer OS Battambang" panose="02000500000000020004" pitchFamily="2" charset="0"/>
                <a:cs typeface="Khmer OS Battambang" panose="02000500000000020004" pitchFamily="2" charset="0"/>
              </a:rPr>
              <a:t>int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GB" sz="2200" dirty="0" err="1">
                <a:latin typeface="Khmer OS Battambang" panose="02000500000000020004" pitchFamily="2" charset="0"/>
                <a:cs typeface="Khmer OS Battambang" panose="02000500000000020004" pitchFamily="2" charset="0"/>
              </a:rPr>
              <a:t>int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;)</a:t>
            </a:r>
          </a:p>
          <a:p>
            <a:pPr lvl="0"/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Ø"/>
            </a:pP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មិនត្រូវមានលេខនៅពីមុខ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	 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(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Ex: </a:t>
            </a:r>
            <a:r>
              <a:rPr lang="en-GB" sz="2200" dirty="0" err="1">
                <a:latin typeface="Khmer OS Battambang" panose="02000500000000020004" pitchFamily="2" charset="0"/>
                <a:cs typeface="Khmer OS Battambang" panose="02000500000000020004" pitchFamily="2" charset="0"/>
              </a:rPr>
              <a:t>int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2a;)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10. Variable Declaration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​ (ត)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97491" y="1822271"/>
            <a:ext cx="1139589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Data-Type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វាចែកចេញជាបួនផ្នែកធំៗគឺ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:</a:t>
            </a: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- Integer</a:t>
            </a:r>
          </a:p>
          <a:p>
            <a:pPr lvl="0"/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	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- Floating-Point</a:t>
            </a:r>
          </a:p>
          <a:p>
            <a:pPr lvl="0"/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- Character</a:t>
            </a:r>
          </a:p>
          <a:p>
            <a:pPr lvl="0"/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- Boolean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86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10. Variable Declaration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(ត)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97491" y="1822271"/>
            <a:ext cx="1139589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q"/>
            </a:pPr>
            <a:r>
              <a:rPr lang="en-GB" sz="2200" b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Integer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គឺជាអញ្ញត្តិដែលប្រកាសឡើងសម្រាប់ផ្ទុកតម្លៃជាលេខដែលជាចំនួនគត់។​ ហើយនៅ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ក្នុង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Integer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នោះផងដែរវាមាន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Data-Type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បួនប្រភេទគឺ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:</a:t>
            </a: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bye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វាស៊ី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8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bit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អាចផ្ទុកតម្លៃលេខពី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-128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ដល់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127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short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វាស៊ី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16 bit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អាចផ្ទុកតម្លៃលេខពី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-32,768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ដល់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32,767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200" dirty="0" err="1">
                <a:latin typeface="Khmer OS Battambang" panose="02000500000000020004" pitchFamily="2" charset="0"/>
                <a:cs typeface="Khmer OS Battambang" panose="02000500000000020004" pitchFamily="2" charset="0"/>
              </a:rPr>
              <a:t>int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វាស៊ី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 32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bit 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ដែលអាចផ្ទុកតម្លៃលេខពី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-2,147,483,648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ដល់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2,147,483,647</a:t>
            </a: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long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វាស៊ី  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64 bit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អាចផ្ទុកតម្លៃលេខពី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-9,223,372,036,854,775,808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ដល់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 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9,223,372,036,854,775,807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37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10. Variable Declaration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(ត)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97491" y="1822271"/>
            <a:ext cx="11395897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q"/>
            </a:pPr>
            <a:r>
              <a:rPr lang="en-GB" sz="2200" b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Floating-Point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គឺ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ជាអញ្ញត្តិដែលប្រកាសឡើងសម្រាប់ផ្ទុក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តម្លៃ​ជាលេខ​ដែល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ជា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ចំនួន​គត់​ និង ​​</a:t>
            </a:r>
          </a:p>
          <a:p>
            <a:pPr lvl="0"/>
            <a:endParaRPr lang="km-KH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ទសភាគ។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ហើយនៅក្នុង 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Floating-Point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នោះផងដែរវាមាន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Data-Type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ពីប្រភេទគឺ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:</a:t>
            </a: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double 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វាស៊ី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64 bit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ដែលអាចផ្ទុកតម្លៃលេខដល់​​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1.79769313486231570E+308</a:t>
            </a: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float 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វាស៊ី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32 bit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ដែលអាចផ្ទុកតម្លៃលេខដល់​​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3.40292347E+38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47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47662" y="353496"/>
            <a:ext cx="8245595" cy="760998"/>
          </a:xfrm>
        </p:spPr>
        <p:txBody>
          <a:bodyPr>
            <a:normAutofit/>
          </a:bodyPr>
          <a:lstStyle/>
          <a:p>
            <a:r>
              <a:rPr lang="km-KH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មាតិកា</a:t>
            </a:r>
            <a:endParaRPr lang="en-US" sz="3000" b="1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Content Placeholder 6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១. 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ប្រវត្តិ</a:t>
            </a: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របស់ 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Java				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	២. លក្ខ</a:t>
            </a: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ណៈ​ពិសេស​របស់​ </a:t>
            </a:r>
            <a:r>
              <a:rPr lang="en-US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Java</a:t>
            </a:r>
            <a:endParaRPr lang="km-KH" sz="2400" dirty="0">
              <a:solidFill>
                <a:srgbClr val="000000"/>
              </a:solidFill>
              <a:latin typeface="Khmer OS Battambang" pitchFamily="2" charset="0"/>
              <a:cs typeface="Khmer OS Battambang" pitchFamily="2" charset="0"/>
            </a:endParaRPr>
          </a:p>
          <a:p>
            <a:pPr marL="0" indent="0">
              <a:buNone/>
            </a:pP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៣. 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JDK/JRE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						៤. 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J2SE/J2EE/J2ME</a:t>
            </a:r>
            <a:endParaRPr lang="km-KH" sz="2400" dirty="0">
              <a:solidFill>
                <a:srgbClr val="000000"/>
              </a:solidFill>
              <a:latin typeface="Khmer OS Battambang" pitchFamily="2" charset="0"/>
              <a:cs typeface="Khmer OS Battambang" pitchFamily="2" charset="0"/>
            </a:endParaRPr>
          </a:p>
          <a:p>
            <a:pPr marL="0" indent="0">
              <a:buNone/>
            </a:pP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៥. 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Java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API 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Document 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			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	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៦. </a:t>
            </a:r>
            <a:r>
              <a:rPr lang="en-US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JVM &amp; Java Memory</a:t>
            </a:r>
          </a:p>
          <a:p>
            <a:pPr marL="0" indent="0">
              <a:buNone/>
            </a:pP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៧. 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Java</a:t>
            </a:r>
            <a:r>
              <a:rPr lang="en-US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Running Process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			៨. </a:t>
            </a: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ការ​តម្លើង 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Eclipse</a:t>
            </a:r>
            <a:endParaRPr lang="km-KH" sz="2400" dirty="0" smtClean="0">
              <a:solidFill>
                <a:srgbClr val="000000"/>
              </a:solidFill>
              <a:latin typeface="Khmer OS Battambang" pitchFamily="2" charset="0"/>
              <a:cs typeface="Khmer OS Battambang" pitchFamily="2" charset="0"/>
            </a:endParaRPr>
          </a:p>
          <a:p>
            <a:pPr marL="0" indent="0">
              <a:buNone/>
            </a:pP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៩. </a:t>
            </a: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ការសរសេរ​កូដ </a:t>
            </a:r>
            <a:r>
              <a:rPr lang="en-US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Java 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ដំបូង </a:t>
            </a: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	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		១០. </a:t>
            </a: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ការ​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ប្រកាស</a:t>
            </a:r>
            <a:r>
              <a:rPr lang="en-US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 Variable</a:t>
            </a:r>
            <a:endParaRPr lang="km-KH" sz="2400" dirty="0">
              <a:solidFill>
                <a:srgbClr val="000000"/>
              </a:solidFill>
              <a:latin typeface="Khmer OS Battambang" pitchFamily="2" charset="0"/>
              <a:cs typeface="Khmer OS Battambang" pitchFamily="2" charset="0"/>
            </a:endParaRPr>
          </a:p>
          <a:p>
            <a:pPr marL="0" indent="0">
              <a:buNone/>
            </a:pP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១១. ច្បាប់​នៃ​ការ​ដាក់​</a:t>
            </a:r>
            <a:r>
              <a:rPr lang="km-KH" sz="2400" dirty="0" smtClean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ឈ្មោះ				១២. </a:t>
            </a:r>
            <a:r>
              <a:rPr lang="km-KH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ការដាក់</a:t>
            </a:r>
            <a:r>
              <a:rPr lang="en-US" sz="2400" dirty="0">
                <a:solidFill>
                  <a:srgbClr val="000000"/>
                </a:solidFill>
                <a:latin typeface="Khmer OS Battambang" pitchFamily="2" charset="0"/>
                <a:cs typeface="Khmer OS Battambang" pitchFamily="2" charset="0"/>
              </a:rPr>
              <a:t>Comment</a:t>
            </a:r>
          </a:p>
          <a:p>
            <a:pPr marL="0" indent="0">
              <a:buNone/>
            </a:pPr>
            <a:endParaRPr lang="km-KH" sz="2400" dirty="0">
              <a:solidFill>
                <a:srgbClr val="000000"/>
              </a:solidFill>
              <a:latin typeface="Khmer OS Battambang" pitchFamily="2" charset="0"/>
              <a:cs typeface="Khmer OS Battambang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186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10. Variable Declaration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(ត)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97491" y="1822271"/>
            <a:ext cx="11395897" cy="3265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buFont typeface="Wingdings" panose="05000000000000000000" pitchFamily="2" charset="2"/>
              <a:buChar char="q"/>
            </a:pPr>
            <a:r>
              <a:rPr lang="en-GB" sz="2200" b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Characters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គឺ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ជាអញ្ញត្តិដែលប្រកាសឡើងសម្រាប់ផ្ទុកតម្លៃអក្សរដែលចំនួន១ខ្ទង់ ។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Char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វាស៊ី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16 bit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ដែលអាចផ្ទុកតម្លៃដល់​​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65536 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q"/>
            </a:pPr>
            <a:r>
              <a:rPr lang="en-GB" sz="2200" b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Boolean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 គឺ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ជាអញ្ញត្តិដែលប្រកាសឡើងសម្រាប់ផ្ទុកតម្លៃ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True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ឬ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False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ឬ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1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រឺ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0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។</a:t>
            </a:r>
          </a:p>
          <a:p>
            <a:pPr lvl="0"/>
            <a:endParaRPr lang="km-KH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GB" sz="2200" b="1" dirty="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String</a:t>
            </a:r>
            <a:r>
              <a:rPr lang="km-KH" sz="2200" b="1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គឺជា​</a:t>
            </a:r>
            <a:r>
              <a:rPr lang="en-GB" sz="2200" dirty="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Object </a:t>
            </a:r>
            <a:r>
              <a:rPr lang="km-KH" sz="2200" dirty="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មួយដែលអាចផ្ទុកតម្លៃជាអក្សរ</a:t>
            </a:r>
            <a:r>
              <a:rPr lang="km-KH" sz="220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បា</a:t>
            </a:r>
            <a:r>
              <a:rPr lang="km-KH" sz="220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ន។</a:t>
            </a:r>
            <a:endParaRPr lang="en-US" sz="2200" dirty="0" smtClean="0">
              <a:latin typeface="Khmer OS Battambang" panose="02000500000000020004" pitchFamily="2" charset="0"/>
              <a:ea typeface="Calibri" panose="020F0502020204030204" pitchFamily="34" charset="0"/>
              <a:cs typeface="Khmer OS Battambang" panose="02000500000000020004" pitchFamily="2" charset="0"/>
            </a:endParaRPr>
          </a:p>
          <a:p>
            <a:pPr lvl="0"/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67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11. Naming Rules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8051" y="1649506"/>
            <a:ext cx="11395897" cy="4620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4572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200" dirty="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    </a:t>
            </a:r>
            <a:r>
              <a:rPr lang="km-KH" altLang="en-US" sz="2200" dirty="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ការ</a:t>
            </a:r>
            <a:r>
              <a:rPr lang="km-KH" alt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ប្រកាស</a:t>
            </a:r>
            <a:r>
              <a:rPr lang="en-GB" alt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Naming Rule </a:t>
            </a:r>
            <a:r>
              <a:rPr lang="km-KH" alt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ទៅអោយ</a:t>
            </a:r>
            <a:r>
              <a:rPr lang="en-GB" alt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Class, Method, Variable….. </a:t>
            </a:r>
            <a:r>
              <a:rPr lang="km-KH" alt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គឺវាផ្តល់នូវភាពងាយ</a:t>
            </a:r>
            <a:r>
              <a:rPr lang="km-KH" altLang="en-US" sz="2200" dirty="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ស្រួលដល់</a:t>
            </a:r>
            <a:r>
              <a:rPr lang="en-GB" altLang="en-US" sz="2200" dirty="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</a:t>
            </a:r>
            <a:r>
              <a:rPr lang="en-GB" alt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Programmer</a:t>
            </a:r>
            <a:r>
              <a:rPr lang="km-KH" alt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ដទៃនិងអ្នកបង្កើតវាផ្ទាល់ក្នុងការអាន</a:t>
            </a:r>
            <a:r>
              <a:rPr lang="en-GB" alt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 Code </a:t>
            </a:r>
            <a:r>
              <a:rPr lang="km-KH" altLang="en-US" sz="2200" dirty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និងការប្រើប្រា</a:t>
            </a:r>
            <a:r>
              <a:rPr lang="km-KH" altLang="en-US" sz="2200" dirty="0" smtClean="0">
                <a:latin typeface="Khmer OS Battambang" panose="02000500000000020004" pitchFamily="2" charset="0"/>
                <a:ea typeface="Calibri" panose="020F0502020204030204" pitchFamily="34" charset="0"/>
                <a:cs typeface="Khmer OS Battambang" panose="02000500000000020004" pitchFamily="2" charset="0"/>
              </a:rPr>
              <a:t>ស់។</a:t>
            </a:r>
            <a:endParaRPr lang="en-US" altLang="en-US" sz="2200" dirty="0" smtClean="0">
              <a:latin typeface="Khmer OS Battambang" panose="02000500000000020004" pitchFamily="2" charset="0"/>
              <a:ea typeface="Calibri" panose="020F0502020204030204" pitchFamily="34" charset="0"/>
              <a:cs typeface="Khmer OS Battambang" panose="02000500000000020004" pitchFamily="2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Class name : 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ត្រូវផ្ដើមដោយ</a:t>
            </a:r>
            <a:r>
              <a:rPr lang="km-KH" altLang="en-US" sz="2200" b="1" i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អក្សរធំ 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ហើយជា</a:t>
            </a:r>
            <a:r>
              <a:rPr lang="km-KH" altLang="en-US" sz="2200" b="1" u="sng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នាម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ex. </a:t>
            </a:r>
            <a:r>
              <a:rPr lang="en-US" altLang="en-US" sz="22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Book,Config,Demo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Interface name : 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ត្រូវផ្តើមដោយ</a:t>
            </a:r>
            <a:r>
              <a:rPr lang="km-KH" altLang="en-US" sz="2200" b="1" i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អក្សរធំ 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ហើយជា</a:t>
            </a:r>
            <a:r>
              <a:rPr lang="km-KH" altLang="en-US" sz="2200" b="1" i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គុណនាម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ex. </a:t>
            </a:r>
            <a:r>
              <a:rPr lang="en-US" altLang="en-US" sz="22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ActionListener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, </a:t>
            </a:r>
            <a:r>
              <a:rPr lang="en-US" altLang="en-US" sz="22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AbstractTable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, Runnable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km-KH" alt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Method name : 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ត្រូវផ្តើមដោយ</a:t>
            </a:r>
            <a:r>
              <a:rPr lang="km-KH" altLang="en-US" sz="2200" b="1" i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អក្សរតូច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ហើយជា</a:t>
            </a:r>
            <a:r>
              <a:rPr lang="km-KH" altLang="en-US" sz="2200" b="1" i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កិរិយា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ex. </a:t>
            </a:r>
            <a:r>
              <a:rPr lang="en-US" altLang="en-US" sz="22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actionPerform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(), main(), print()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​។</a:t>
            </a:r>
            <a:endParaRPr lang="en-US" alt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Variable name : 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ត្រូវផ្ដើមដោយ</a:t>
            </a:r>
            <a:r>
              <a:rPr lang="km-KH" altLang="en-US" sz="2200" b="1" i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</a:t>
            </a:r>
            <a:r>
              <a:rPr lang="km-KH" altLang="en-US" sz="2200" b="1" i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ក្ស</a:t>
            </a:r>
            <a:r>
              <a:rPr lang="en-GB" altLang="en-US" sz="2200" b="1" i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s</a:t>
            </a:r>
            <a:r>
              <a:rPr lang="km-KH" altLang="en-US" sz="2200" b="1" i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រតូច 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ex. </a:t>
            </a:r>
            <a:r>
              <a:rPr lang="en-US" altLang="en-US" sz="22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firstName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, id, </a:t>
            </a:r>
            <a:r>
              <a:rPr lang="en-US" altLang="en-US" sz="22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orderName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​។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Package name : </a:t>
            </a:r>
            <a:r>
              <a:rPr lang="km-KH" alt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ត្រូវផ្ដើមដោយ</a:t>
            </a:r>
            <a:r>
              <a:rPr lang="km-KH" altLang="en-US" sz="2200" b="1" i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អក្សរតូច </a:t>
            </a:r>
            <a:r>
              <a:rPr lang="en-US" altLang="en-US" sz="2200" b="1" i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ex. model, view, controller, layout, include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</a:p>
          <a:p>
            <a:pPr marL="342900" lvl="0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Constants name : 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ត្រូវ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សរសេរ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ដោយ</a:t>
            </a:r>
            <a:r>
              <a:rPr lang="km-KH" altLang="en-US" sz="2200" b="1" i="1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អក្សរធំ </a:t>
            </a:r>
            <a:r>
              <a:rPr lang="en-US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ex. RED, YELLOW, MAX_PRIORITY</a:t>
            </a:r>
            <a:r>
              <a:rPr lang="km-KH" alt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164950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68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km-KH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12. Comment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8051" y="1649506"/>
            <a:ext cx="11395897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 comment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មានបីប្រភេទគឺ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:</a:t>
            </a: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Single Line (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//…….)  : 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ប្រើសម្រាប់បិទកូដមួយបន្ទាត់ដើម្បី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ចំណាំ</a:t>
            </a:r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§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§"/>
            </a:pP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Multi Line ( /*…*/  ) : 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ប្រើ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សម្រាប់បិទកូដច្រើនបន្ទាត់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lvl="0" indent="-342900">
              <a:buFont typeface="Wingdings" panose="05000000000000000000" pitchFamily="2" charset="2"/>
              <a:buChar char="§"/>
            </a:pPr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Document Line (  /**…*/ ) :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ប្រើសម្រាប់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Demo Document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ទៅលើ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Method or Class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ដើម្បី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បញ្ជាក់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មុខងាររបស់វា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ទៅអោ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យ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Developer </a:t>
            </a:r>
            <a:r>
              <a:rPr lang="km-KH" sz="220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ដទៃទៀត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យល់នៅពេលដែល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Developer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នោះហៅ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វាមក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ប្រើ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164950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35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2" y="331101"/>
            <a:ext cx="8245595" cy="856248"/>
          </a:xfrm>
        </p:spPr>
        <p:txBody>
          <a:bodyPr>
            <a:noAutofit/>
          </a:bodyPr>
          <a:lstStyle/>
          <a:p>
            <a:r>
              <a:rPr lang="ca-E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/>
            </a:r>
            <a:br>
              <a:rPr lang="ca-E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</a:b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ប្រភពឯកសារ</a:t>
            </a:r>
            <a:r>
              <a:rPr lang="en-US" sz="3000" b="1" dirty="0">
                <a:solidFill>
                  <a:srgbClr val="003399"/>
                </a:solidFill>
                <a:latin typeface="Khmer OS Battambang" pitchFamily="2" charset="0"/>
                <a:cs typeface="Khmer OS Battambang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Battambang" pitchFamily="2" charset="0"/>
                <a:cs typeface="Khmer OS Battambang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Battambang" pitchFamily="2" charset="0"/>
              <a:cs typeface="Khmer OS Battambang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2"/>
              </a:rPr>
              <a:t>https://</a:t>
            </a:r>
            <a:r>
              <a:rPr lang="en-US" dirty="0" smtClean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2"/>
              </a:rPr>
              <a:t>www.techopedia.com/definition/25133/application-programming-interface-java-api</a:t>
            </a:r>
            <a:endParaRPr lang="en-US" dirty="0">
              <a:solidFill>
                <a:srgbClr val="7030A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3"/>
              </a:rPr>
              <a:t>http://</a:t>
            </a:r>
            <a:r>
              <a:rPr lang="en-US" dirty="0" smtClean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3"/>
              </a:rPr>
              <a:t>www.oracle.com/technetwork/java/javase/downloads/index.html</a:t>
            </a:r>
            <a:endParaRPr lang="en-US" dirty="0" smtClean="0">
              <a:solidFill>
                <a:srgbClr val="7030A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4"/>
              </a:rPr>
              <a:t>https://</a:t>
            </a:r>
            <a:r>
              <a:rPr lang="en-US" dirty="0" smtClean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4"/>
              </a:rPr>
              <a:t>eclipse.org/downloads/index.php?show_instructions=TRUE</a:t>
            </a:r>
            <a:endParaRPr lang="en-US" dirty="0" smtClean="0">
              <a:solidFill>
                <a:srgbClr val="7030A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5"/>
              </a:rPr>
              <a:t>http://</a:t>
            </a:r>
            <a:r>
              <a:rPr lang="en-US" dirty="0" smtClean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5"/>
              </a:rPr>
              <a:t>journals.ecs.soton.ac.uk/java/tutorial/getStarted/application/comments.html</a:t>
            </a:r>
            <a:endParaRPr lang="en-US" dirty="0" smtClean="0">
              <a:solidFill>
                <a:srgbClr val="7030A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6"/>
              </a:rPr>
              <a:t>https://blog.idrsolutions.com/2015/04/top-10-open-source-java-and-javaee-application-servers/</a:t>
            </a:r>
            <a:endParaRPr lang="en-US" dirty="0">
              <a:solidFill>
                <a:srgbClr val="7030A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7"/>
              </a:rPr>
              <a:t>http://</a:t>
            </a:r>
            <a:r>
              <a:rPr lang="en-US" dirty="0" smtClean="0">
                <a:solidFill>
                  <a:srgbClr val="7030A0"/>
                </a:solidFill>
                <a:latin typeface="Khmer OS Battambang" panose="02000500000000020004" pitchFamily="2" charset="0"/>
                <a:cs typeface="Khmer OS Battambang" panose="02000500000000020004" pitchFamily="2" charset="0"/>
                <a:hlinkClick r:id="rId7"/>
              </a:rPr>
              <a:t>stackoverflow.com/questions/1065240/whats-the-main-difference-between-java-se-and-java-ee</a:t>
            </a:r>
            <a:endParaRPr lang="en-US" dirty="0">
              <a:solidFill>
                <a:srgbClr val="7030A0"/>
              </a:solidFill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38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 txBox="1">
            <a:spLocks/>
          </p:cNvSpPr>
          <p:nvPr/>
        </p:nvSpPr>
        <p:spPr>
          <a:xfrm>
            <a:off x="2654119" y="1890006"/>
            <a:ext cx="6848342" cy="3461007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74320" indent="-274320" algn="l" defTabSz="914400" rtl="0" eaLnBrk="1" latinLnBrk="0" hangingPunct="1">
              <a:spcBef>
                <a:spcPts val="22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74320" algn="l" defTabSz="914400" rtl="0" eaLnBrk="1" latinLnBrk="0" hangingPunct="1">
              <a:spcBef>
                <a:spcPts val="1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68680" indent="-228600" algn="l" defTabSz="914400" rtl="0" eaLnBrk="1" latinLnBrk="0" hangingPunct="1">
              <a:spcBef>
                <a:spcPts val="12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28600" algn="l" defTabSz="914400" rtl="0" eaLnBrk="1" latinLnBrk="0" hangingPunct="1">
              <a:spcBef>
                <a:spcPts val="10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17320" indent="-228600" algn="l" defTabSz="914400" rtl="0" eaLnBrk="1" latinLnBrk="0" hangingPunct="1">
              <a:spcBef>
                <a:spcPts val="8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228600" algn="l" defTabSz="914400" rtl="0" eaLnBrk="1" latinLnBrk="0" hangingPunct="1">
              <a:spcBef>
                <a:spcPts val="600"/>
              </a:spcBef>
              <a:buClr>
                <a:schemeClr val="tx1">
                  <a:lumMod val="65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43" indent="-285743">
              <a:lnSpc>
                <a:spcPct val="150000"/>
              </a:lnSpc>
              <a:buFont typeface="Wingdings" pitchFamily="2" charset="2"/>
              <a:buChar char="Ø"/>
            </a:pPr>
            <a:endParaRPr lang="en-US" sz="1500" dirty="0"/>
          </a:p>
        </p:txBody>
      </p:sp>
      <p:sp>
        <p:nvSpPr>
          <p:cNvPr id="5" name="TextBox 4"/>
          <p:cNvSpPr txBox="1"/>
          <p:nvPr/>
        </p:nvSpPr>
        <p:spPr>
          <a:xfrm>
            <a:off x="2654119" y="3158844"/>
            <a:ext cx="6848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m-KH" sz="54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>សូមអរគុណ!!!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5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ប្រវត្តិរបស់ 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</a:t>
            </a:r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បាន​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ចាប់​ផ្ដើម​បង្កើតនៅ​ឆ្នាំ ១៩៩១ នៅ​ពេល​ដែល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Sun Microsystem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បង្កើត​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Project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មួយ​</a:t>
            </a:r>
          </a:p>
          <a:p>
            <a:pPr marL="0" indent="0">
              <a:buNone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ដែល​ហៅថា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Green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km-KH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ដំបូងភាសានេះមាន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​ឈ្មោះ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​ថា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AOK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ត្រូវ​បាន​ដាក់​ឈ្មោះតាមដើមឈើ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OAK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ដ៏ធំ​ដែលដុះ​នៅ​ខាង​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ក្រៅ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indent="0">
              <a:buNone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បង្អួច​ការិយាល័យ​របស់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Developer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  ឈ្មោះ​ត្រូវ​បាន​ផ្លាស់​ប្ដូរ​ទៅជា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តាមសំណើររបស់អ្នកធ្វើ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indent="0">
              <a:buNone/>
            </a:pP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ការនៅក្នុងក្រុមហ៊ុនបន្ទាប់ពីបានត្រឡប់មកពីហាងកាហ្វេមួយ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</a:p>
          <a:p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នៅ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​ឆ្នាំ ១៩៩៥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បាន​ប្រកាស​ឲ្យ​ប្រើ​ជា​សាធារណៈ</a:t>
            </a:r>
          </a:p>
          <a:p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ឆ្នាំ ១៩៩៦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បានប្រកាស​ 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JDK Package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ដំបូង</a:t>
            </a:r>
          </a:p>
          <a:p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1799" y="4547031"/>
            <a:ext cx="1685460" cy="126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90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ប្រវត្តិរបស់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  (ត)</a:t>
            </a:r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129863" y="1582420"/>
            <a:ext cx="10599682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82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1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km-KH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ប្រវិត្តិរបស់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   (ត)</a:t>
            </a:r>
            <a: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 smtClean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695" y="1771650"/>
            <a:ext cx="8345561" cy="4452322"/>
          </a:xfrm>
        </p:spPr>
      </p:pic>
    </p:spTree>
    <p:extLst>
      <p:ext uri="{BB962C8B-B14F-4D97-AF65-F5344CB8AC3E}">
        <p14:creationId xmlns:p14="http://schemas.microsoft.com/office/powerpoint/2010/main" val="1448176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09904" y="472966"/>
            <a:ext cx="8273206" cy="643936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2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km-KH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លក្ខណៈពិសេស​របស់ </a:t>
            </a: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</a:t>
            </a: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6393" y="1771048"/>
            <a:ext cx="11092547" cy="4312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m-KH" sz="2200" b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លក្ខណះពិសេសរបស់ </a:t>
            </a:r>
            <a:r>
              <a:rPr lang="en-US" sz="2200" b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 </a:t>
            </a:r>
            <a:r>
              <a:rPr lang="km-KH" sz="2200" b="1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មានដូចជា ៖</a:t>
            </a: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Simple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: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ងាយស្រួល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យល់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ងាយ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ស្រួលសរ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សេរ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ងាយ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ស្រួល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រៀន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ព្រោះលក្ខណៈរបស់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ស្ទើរតែ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lvl="0" indent="0">
              <a:buNone/>
            </a:pP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ដូច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គ្នាទៅហើយជាមួយ 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C++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Portable</a:t>
            </a: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: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វាអាច 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Execute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បានគ្រប់ពេលអោយតែមាន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JVM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មិនថាវាស្ថិតនៅក្នុង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OS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ណា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lvl="0" indent="0">
              <a:buNone/>
            </a:pP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 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មួយ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ឡើយ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ក៏មានទំរង់ជា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Object-Oriented Programming </a:t>
            </a:r>
            <a:endParaRPr lang="en-GB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Robust: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ត្រួតពិនិត្យ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Error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គ្រប់គ្រងរាល់ការរក្សាទុកទិន្នន័យដោយស្វ័យប្រវត្តិ  ត្រួតពិនិត្យរាល់ 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lvl="0" indent="0">
              <a:buNone/>
            </a:pP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Exception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ដែលកើតមាន។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104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09904" y="472966"/>
            <a:ext cx="8273206" cy="643936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2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km-KH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លក្ខណៈពិសេស​របស់ </a:t>
            </a:r>
            <a:r>
              <a:rPr lang="en-US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Java (</a:t>
            </a:r>
            <a:r>
              <a:rPr lang="km-KH" sz="3000" b="1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ត)</a:t>
            </a: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771048"/>
            <a:ext cx="11089340" cy="4441065"/>
          </a:xfrm>
        </p:spPr>
        <p:txBody>
          <a:bodyPr>
            <a:normAutofit/>
          </a:bodyPr>
          <a:lstStyle/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Multi-Thread: 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វាពិសេសដោយអាចដំណើរការបានច្រើននៅក្នុងពេលតែមួយ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Architecture-Neutral: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វាមិនផ្តោតសំខាន់លើ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OS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ណាមួយឡើយ​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Interpreted: 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វាអាចបកប្រែពី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Bye-Code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ទៅ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Machine-Code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ដោយ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JVM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High-Performance: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ដំណើរការ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លឿនដោយសារតែ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JVM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អាច</a:t>
            </a:r>
            <a:r>
              <a:rPr lang="en-GB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Execute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បានលឿនបំផុត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/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Dynamic: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កម្មវិធីរបស់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java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អាចឲ្យយើងប្រើនូវ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methods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​​ ដែលជា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Function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ដែលអាចប្រតិបត្តិ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lvl="0" indent="0">
              <a:buNone/>
            </a:pPr>
            <a:r>
              <a:rPr lang="en-US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បានលឿនជាងការសរសេរ 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function 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នៅក្នុង</a:t>
            </a:r>
            <a:r>
              <a:rPr lang="en-US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java</a:t>
            </a:r>
            <a:r>
              <a:rPr lang="km-KH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 </a:t>
            </a: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r>
              <a:rPr lang="en-GB" sz="22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Secure: </a:t>
            </a:r>
            <a:r>
              <a:rPr lang="km-KH" sz="2200" dirty="0">
                <a:latin typeface="Khmer OS Battambang" panose="02000500000000020004" pitchFamily="2" charset="0"/>
                <a:cs typeface="Khmer OS Battambang" panose="02000500000000020004" pitchFamily="2" charset="0"/>
              </a:rPr>
              <a:t>វាមានសុវត្ថិភាពខ្ពស់</a:t>
            </a: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lvl="0" indent="0">
              <a:buNone/>
            </a:pPr>
            <a:endParaRPr lang="en-US" sz="2200" dirty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39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37514" y="355904"/>
            <a:ext cx="8245595" cy="760998"/>
          </a:xfrm>
        </p:spPr>
        <p:txBody>
          <a:bodyPr>
            <a:noAutofit/>
          </a:bodyPr>
          <a:lstStyle/>
          <a:p>
            <a: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r>
              <a:rPr lang="en-US" sz="3000" b="1" dirty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3</a:t>
            </a:r>
            <a:r>
              <a:rPr lang="km-KH" sz="3000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. </a:t>
            </a:r>
            <a:r>
              <a:rPr lang="en-US" sz="3000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JDK </a:t>
            </a:r>
            <a:r>
              <a:rPr lang="km-KH" sz="3000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និង​ </a:t>
            </a:r>
            <a:r>
              <a:rPr lang="en-US" sz="3000" dirty="0" smtClean="0">
                <a:solidFill>
                  <a:srgbClr val="003399"/>
                </a:solidFill>
                <a:latin typeface="Khmer OS Battambang" panose="02000500000000020004" pitchFamily="2" charset="0"/>
                <a:cs typeface="Khmer OS Battambang" panose="02000500000000020004" pitchFamily="2" charset="0"/>
              </a:rPr>
              <a:t>JRE</a:t>
            </a:r>
            <a: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  <a:t/>
            </a:r>
            <a:br>
              <a:rPr lang="en-US" sz="3000" b="1" dirty="0">
                <a:solidFill>
                  <a:srgbClr val="003399"/>
                </a:solidFill>
                <a:latin typeface="Khmer OS Muol Light" pitchFamily="2" charset="0"/>
                <a:cs typeface="Khmer OS Muol Light" pitchFamily="2" charset="0"/>
              </a:rPr>
            </a:br>
            <a:endParaRPr lang="en-US" sz="3000" b="1" dirty="0">
              <a:solidFill>
                <a:srgbClr val="003399"/>
              </a:solidFill>
              <a:latin typeface="Khmer OS Muol Light" pitchFamily="2" charset="0"/>
              <a:cs typeface="Khmer OS Muol Light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C9F40-B079-4B71-A627-7266DFEA7F03}" type="slidenum">
              <a:rPr lang="en-US" smtClean="0">
                <a:solidFill>
                  <a:srgbClr val="000000">
                    <a:lumMod val="50000"/>
                  </a:srgbClr>
                </a:solidFill>
              </a:rPr>
              <a:pPr/>
              <a:t>9</a:t>
            </a:fld>
            <a:endParaRPr lang="en-US">
              <a:solidFill>
                <a:srgbClr val="000000">
                  <a:lumMod val="50000"/>
                </a:srgbClr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half" idx="4294967295"/>
          </p:nvPr>
        </p:nvSpPr>
        <p:spPr>
          <a:xfrm>
            <a:off x="206830" y="1556657"/>
            <a:ext cx="11767456" cy="4615544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1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3.1 JDK(Java Development Kit)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ជាបណ្ដុំនៃ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Software 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ដែលមាន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Development Tools 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និង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JRE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en-US" sz="28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ប្រើ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JDK 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ដើម្បីសរសេរនូវ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Program 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ដោយខ្លួនឯង។</a:t>
            </a:r>
            <a:endParaRPr lang="en-US" sz="28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មាន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Tools 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ចាំបាច់ជាច្រើនដែល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Developer 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ត្រូវការសំរាប់សរសេរ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Application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​ រឺ 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applet 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។</a:t>
            </a:r>
            <a:endParaRPr lang="en-US" sz="28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lvl="0">
              <a:buFont typeface="Wingdings" panose="05000000000000000000" pitchFamily="2" charset="2"/>
              <a:buChar char="§"/>
            </a:pP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ការប្រើប្រាស់ 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Tools 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នៃភាសា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 Java programming 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មាន៖</a:t>
            </a:r>
          </a:p>
          <a:p>
            <a:pPr lvl="0">
              <a:buFontTx/>
              <a:buChar char="-"/>
            </a:pPr>
            <a:r>
              <a:rPr lang="en-US" sz="28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javac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	=&gt;	java compiler</a:t>
            </a:r>
          </a:p>
          <a:p>
            <a:pPr lvl="0">
              <a:buFontTx/>
              <a:buChar char="-"/>
            </a:pPr>
            <a:r>
              <a:rPr lang="en-US" sz="28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jdb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		=&gt;	java debugger</a:t>
            </a:r>
          </a:p>
          <a:p>
            <a:pPr lvl="0">
              <a:buFontTx/>
              <a:buChar char="-"/>
            </a:pPr>
            <a:r>
              <a:rPr lang="en-US" sz="28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javadoc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	=&gt;	java documentation program</a:t>
            </a:r>
          </a:p>
          <a:p>
            <a:pPr lvl="0">
              <a:buFontTx/>
              <a:buChar char="-"/>
            </a:pP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		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=&gt;	java virtual machine</a:t>
            </a:r>
          </a:p>
          <a:p>
            <a:pPr lvl="0">
              <a:buFontTx/>
              <a:buChar char="-"/>
            </a:pPr>
            <a:r>
              <a:rPr lang="en-US" sz="2800" dirty="0" err="1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appletviewer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=&gt;</a:t>
            </a:r>
            <a:r>
              <a:rPr lang="km-KH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	</a:t>
            </a:r>
            <a:r>
              <a:rPr lang="en-US" sz="2800" dirty="0" smtClean="0">
                <a:latin typeface="Khmer OS Battambang" panose="02000500000000020004" pitchFamily="2" charset="0"/>
                <a:cs typeface="Khmer OS Battambang" panose="02000500000000020004" pitchFamily="2" charset="0"/>
              </a:rPr>
              <a:t>java applet viewer</a:t>
            </a:r>
          </a:p>
          <a:p>
            <a:pPr marL="0" indent="0">
              <a:buNone/>
            </a:pPr>
            <a:endParaRPr lang="en-US" sz="2200" dirty="0" smtClean="0">
              <a:latin typeface="Khmer OS Battambang" panose="02000500000000020004" pitchFamily="2" charset="0"/>
              <a:cs typeface="Khmer OS Battambang" panose="02000500000000020004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0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S102922647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2993B34-2A1E-4D69-B46F-FD7F62543E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1709</Words>
  <Application>Microsoft Office PowerPoint</Application>
  <PresentationFormat>Widescreen</PresentationFormat>
  <Paragraphs>287</Paragraphs>
  <Slides>34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Microsoft YaHei UI</vt:lpstr>
      <vt:lpstr>Arial</vt:lpstr>
      <vt:lpstr>Calibri</vt:lpstr>
      <vt:lpstr>Khmer OS Battambang</vt:lpstr>
      <vt:lpstr>Khmer OS Muol Light</vt:lpstr>
      <vt:lpstr>Symbol</vt:lpstr>
      <vt:lpstr>Wingdings</vt:lpstr>
      <vt:lpstr>TS102922647</vt:lpstr>
      <vt:lpstr>PowerPoint Presentation</vt:lpstr>
      <vt:lpstr>ថ្នាក់ ភ្នំពេញ</vt:lpstr>
      <vt:lpstr>មាតិកា</vt:lpstr>
      <vt:lpstr> 1. ប្រវត្តិរបស់ Java </vt:lpstr>
      <vt:lpstr> 1. ប្រវត្តិរបស់ Java   (ត) </vt:lpstr>
      <vt:lpstr> 1. ប្រវិត្តិរបស់ Java   (ត) </vt:lpstr>
      <vt:lpstr>2. លក្ខណៈពិសេស​របស់ Java</vt:lpstr>
      <vt:lpstr>2. លក្ខណៈពិសេស​របស់ Java (ត)</vt:lpstr>
      <vt:lpstr> 3. JDK និង​ JRE </vt:lpstr>
      <vt:lpstr> 3. JDK និង​ JRE (ត) </vt:lpstr>
      <vt:lpstr> 4 J2SE J2EE និង J2ME </vt:lpstr>
      <vt:lpstr> 5. Java API Document  </vt:lpstr>
      <vt:lpstr> 5. Java API Document (ត) </vt:lpstr>
      <vt:lpstr> 5. Java API Document  (ត) </vt:lpstr>
      <vt:lpstr> 6. JVM &amp; Java Memory </vt:lpstr>
      <vt:lpstr> 6. JVM &amp; Java Memory  (ត) </vt:lpstr>
      <vt:lpstr>7. Java Running Process</vt:lpstr>
      <vt:lpstr>7. Java Running Process (ត)</vt:lpstr>
      <vt:lpstr>  8. Installing Eclipse  </vt:lpstr>
      <vt:lpstr>  8. Installing Eclipse​(ត)  </vt:lpstr>
      <vt:lpstr>  9. First Java Programming  </vt:lpstr>
      <vt:lpstr>  9. First Java Programming​(ត)  </vt:lpstr>
      <vt:lpstr>  9. First Java Programming​(ត)  </vt:lpstr>
      <vt:lpstr>  10. Variable Declaration  </vt:lpstr>
      <vt:lpstr>  10. Variable Declaration (ត)  </vt:lpstr>
      <vt:lpstr>  10. Variable Declaration (ត)  </vt:lpstr>
      <vt:lpstr>  10. Variable Declaration​ (ត)  </vt:lpstr>
      <vt:lpstr>  10. Variable Declaration (ត)  </vt:lpstr>
      <vt:lpstr>  10. Variable Declaration (ត)  </vt:lpstr>
      <vt:lpstr>  10. Variable Declaration (ត)  </vt:lpstr>
      <vt:lpstr>  11. Naming Rules  </vt:lpstr>
      <vt:lpstr>  12. Comment  </vt:lpstr>
      <vt:lpstr>  ប្រភពឯកសារ 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2013-07-06T07:41:15Z</dcterms:created>
  <dcterms:modified xsi:type="dcterms:W3CDTF">2016-03-29T02:51:26Z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TC029226479991</vt:lpwstr>
  </property>
</Properties>
</file>

<file path=docProps/thumbnail.jpeg>
</file>